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Lst>
  <p:notesMasterIdLst>
    <p:notesMasterId r:id="rId74"/>
  </p:notesMasterIdLst>
  <p:sldIdLst>
    <p:sldId id="413" r:id="rId5"/>
    <p:sldId id="417" r:id="rId6"/>
    <p:sldId id="430" r:id="rId7"/>
    <p:sldId id="422" r:id="rId8"/>
    <p:sldId id="423" r:id="rId9"/>
    <p:sldId id="424" r:id="rId10"/>
    <p:sldId id="425" r:id="rId11"/>
    <p:sldId id="426" r:id="rId12"/>
    <p:sldId id="427" r:id="rId13"/>
    <p:sldId id="428" r:id="rId14"/>
    <p:sldId id="429" r:id="rId15"/>
    <p:sldId id="431" r:id="rId16"/>
    <p:sldId id="432" r:id="rId17"/>
    <p:sldId id="433" r:id="rId18"/>
    <p:sldId id="434" r:id="rId19"/>
    <p:sldId id="435" r:id="rId20"/>
    <p:sldId id="436" r:id="rId21"/>
    <p:sldId id="437" r:id="rId22"/>
    <p:sldId id="438" r:id="rId23"/>
    <p:sldId id="439" r:id="rId24"/>
    <p:sldId id="440" r:id="rId25"/>
    <p:sldId id="441" r:id="rId26"/>
    <p:sldId id="442" r:id="rId27"/>
    <p:sldId id="443" r:id="rId28"/>
    <p:sldId id="444" r:id="rId29"/>
    <p:sldId id="445" r:id="rId30"/>
    <p:sldId id="446" r:id="rId31"/>
    <p:sldId id="449" r:id="rId32"/>
    <p:sldId id="600" r:id="rId33"/>
    <p:sldId id="599" r:id="rId34"/>
    <p:sldId id="602" r:id="rId35"/>
    <p:sldId id="603" r:id="rId36"/>
    <p:sldId id="604" r:id="rId37"/>
    <p:sldId id="605" r:id="rId38"/>
    <p:sldId id="606" r:id="rId39"/>
    <p:sldId id="607" r:id="rId40"/>
    <p:sldId id="608" r:id="rId41"/>
    <p:sldId id="609" r:id="rId42"/>
    <p:sldId id="610" r:id="rId43"/>
    <p:sldId id="611" r:id="rId44"/>
    <p:sldId id="612" r:id="rId45"/>
    <p:sldId id="613" r:id="rId46"/>
    <p:sldId id="614" r:id="rId47"/>
    <p:sldId id="615" r:id="rId48"/>
    <p:sldId id="616" r:id="rId49"/>
    <p:sldId id="550" r:id="rId50"/>
    <p:sldId id="551" r:id="rId51"/>
    <p:sldId id="552" r:id="rId52"/>
    <p:sldId id="553" r:id="rId53"/>
    <p:sldId id="554" r:id="rId54"/>
    <p:sldId id="555" r:id="rId55"/>
    <p:sldId id="556" r:id="rId56"/>
    <p:sldId id="557" r:id="rId57"/>
    <p:sldId id="558" r:id="rId58"/>
    <p:sldId id="559" r:id="rId59"/>
    <p:sldId id="560" r:id="rId60"/>
    <p:sldId id="561" r:id="rId61"/>
    <p:sldId id="562" r:id="rId62"/>
    <p:sldId id="563" r:id="rId63"/>
    <p:sldId id="564" r:id="rId64"/>
    <p:sldId id="565" r:id="rId65"/>
    <p:sldId id="566" r:id="rId66"/>
    <p:sldId id="567" r:id="rId67"/>
    <p:sldId id="568" r:id="rId68"/>
    <p:sldId id="569" r:id="rId69"/>
    <p:sldId id="570" r:id="rId70"/>
    <p:sldId id="571" r:id="rId71"/>
    <p:sldId id="572" r:id="rId72"/>
    <p:sldId id="598"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ott, Benjamin" initials="SB" lastIdx="5" clrIdx="0">
    <p:extLst>
      <p:ext uri="{19B8F6BF-5375-455C-9EA6-DF929625EA0E}">
        <p15:presenceInfo xmlns:p15="http://schemas.microsoft.com/office/powerpoint/2012/main" userId="S-1-5-21-560238246-503670158-341402209-6340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546D"/>
    <a:srgbClr val="E7EFF5"/>
    <a:srgbClr val="DDDEDF"/>
    <a:srgbClr val="113C53"/>
    <a:srgbClr val="0E2C3B"/>
    <a:srgbClr val="344F67"/>
    <a:srgbClr val="385770"/>
    <a:srgbClr val="324962"/>
    <a:srgbClr val="F6F9FC"/>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p:cViewPr varScale="1">
        <p:scale>
          <a:sx n="35" d="100"/>
          <a:sy n="35" d="100"/>
        </p:scale>
        <p:origin x="488" y="32"/>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3FDA72-2393-4B3F-8F8F-547617C5EA69}" type="datetimeFigureOut">
              <a:rPr lang="en-US" smtClean="0"/>
              <a:t>10/1/2020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9312DC-84F5-408B-947F-EAE8AD61D853}" type="slidenum">
              <a:rPr lang="en-US" smtClean="0"/>
              <a:t>‹#›</a:t>
            </a:fld>
            <a:endParaRPr lang="en-US" dirty="0"/>
          </a:p>
        </p:txBody>
      </p:sp>
    </p:spTree>
    <p:extLst>
      <p:ext uri="{BB962C8B-B14F-4D97-AF65-F5344CB8AC3E}">
        <p14:creationId xmlns:p14="http://schemas.microsoft.com/office/powerpoint/2010/main" val="3391933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title slide.</a:t>
            </a:r>
          </a:p>
        </p:txBody>
      </p:sp>
      <p:sp>
        <p:nvSpPr>
          <p:cNvPr id="4" name="Slide Number Placeholder 3"/>
          <p:cNvSpPr>
            <a:spLocks noGrp="1"/>
          </p:cNvSpPr>
          <p:nvPr>
            <p:ph type="sldNum" sz="quarter" idx="10"/>
          </p:nvPr>
        </p:nvSpPr>
        <p:spPr/>
        <p:txBody>
          <a:bodyPr/>
          <a:lstStyle/>
          <a:p>
            <a:fld id="{9506C930-0C39-C14E-9A81-5D25950FD497}" type="slidenum">
              <a:rPr lang="en-US" smtClean="0"/>
              <a:t>1</a:t>
            </a:fld>
            <a:endParaRPr lang="en-US" dirty="0"/>
          </a:p>
        </p:txBody>
      </p:sp>
    </p:spTree>
    <p:extLst>
      <p:ext uri="{BB962C8B-B14F-4D97-AF65-F5344CB8AC3E}">
        <p14:creationId xmlns:p14="http://schemas.microsoft.com/office/powerpoint/2010/main" val="1281366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2021-22 “Create</a:t>
            </a:r>
            <a:r>
              <a:rPr lang="en-US" altLang="en-US" baseline="0" dirty="0"/>
              <a:t> a Save Key” view.</a:t>
            </a:r>
            <a:endParaRPr lang="en-US" altLang="en-US" dirty="0"/>
          </a:p>
          <a:p>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The Save Key allows an applicant to save their </a:t>
            </a:r>
            <a:r>
              <a:rPr lang="en-US" sz="1200" b="0" i="1" kern="1200" dirty="0">
                <a:solidFill>
                  <a:schemeClr val="tx1"/>
                </a:solidFill>
                <a:effectLst/>
                <a:latin typeface="+mn-lt"/>
                <a:ea typeface="+mn-ea"/>
                <a:cs typeface="+mn-cs"/>
              </a:rPr>
              <a:t>Free Application for Federal Student Aid</a:t>
            </a:r>
            <a:r>
              <a:rPr lang="en-US" sz="1200" b="0" i="0" kern="1200" dirty="0">
                <a:solidFill>
                  <a:schemeClr val="tx1"/>
                </a:solidFill>
                <a:effectLst/>
                <a:latin typeface="+mn-lt"/>
                <a:ea typeface="+mn-ea"/>
                <a:cs typeface="+mn-cs"/>
              </a:rPr>
              <a:t> (FAFSA</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altLang="en-US" dirty="0"/>
              <a:t>form and return at a later time to complete and submit the application. </a:t>
            </a:r>
            <a:r>
              <a:rPr lang="en-US" sz="1200" kern="1200" dirty="0">
                <a:solidFill>
                  <a:schemeClr val="tx1"/>
                </a:solidFill>
                <a:effectLst/>
                <a:latin typeface="+mn-lt"/>
                <a:ea typeface="+mn-ea"/>
                <a:cs typeface="+mn-cs"/>
              </a:rPr>
              <a:t>The application is saved for 45 days, unless the applicant submits their application for processing prior to that</a:t>
            </a:r>
            <a:r>
              <a:rPr lang="en-US" altLang="en-US" dirty="0"/>
              <a:t>. Additionally, the Save Key provides applicants a way</a:t>
            </a:r>
            <a:r>
              <a:rPr lang="en-US" sz="1200" b="0" i="0" kern="1200" dirty="0">
                <a:solidFill>
                  <a:schemeClr val="tx1"/>
                </a:solidFill>
                <a:effectLst/>
                <a:latin typeface="+mn-lt"/>
                <a:ea typeface="+mn-ea"/>
                <a:cs typeface="+mn-cs"/>
              </a:rPr>
              <a:t> to share access to their FAFSA form or correction if their parent(s) needs to add information or sign it.</a:t>
            </a:r>
            <a:endParaRPr 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10</a:t>
            </a:fld>
            <a:endParaRPr lang="en-US" dirty="0"/>
          </a:p>
        </p:txBody>
      </p:sp>
    </p:spTree>
    <p:extLst>
      <p:ext uri="{BB962C8B-B14F-4D97-AF65-F5344CB8AC3E}">
        <p14:creationId xmlns:p14="http://schemas.microsoft.com/office/powerpoint/2010/main" val="2989224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2021-22 “Introduction”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Each topic has accordion</a:t>
            </a:r>
            <a:r>
              <a:rPr lang="en-US" altLang="en-US" baseline="0" dirty="0"/>
              <a:t> functionality that can be expanded and contracted to reveal or conceal additional information.</a:t>
            </a: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11</a:t>
            </a:fld>
            <a:endParaRPr lang="en-US" dirty="0"/>
          </a:p>
        </p:txBody>
      </p:sp>
    </p:spTree>
    <p:extLst>
      <p:ext uri="{BB962C8B-B14F-4D97-AF65-F5344CB8AC3E}">
        <p14:creationId xmlns:p14="http://schemas.microsoft.com/office/powerpoint/2010/main" val="4265992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2021-22 “Personal Information</a:t>
            </a:r>
            <a:r>
              <a:rPr lang="en-US" altLang="en-US" baseline="0" dirty="0"/>
              <a:t> for Student</a:t>
            </a:r>
            <a:r>
              <a:rPr lang="en-US" altLang="en-US" dirty="0"/>
              <a:t>” view.</a:t>
            </a:r>
          </a:p>
          <a:p>
            <a:endParaRPr lang="en-US" altLang="en-US" dirty="0"/>
          </a:p>
          <a:p>
            <a:r>
              <a:rPr lang="en-US" sz="1200" kern="1200" dirty="0">
                <a:solidFill>
                  <a:schemeClr val="tx1"/>
                </a:solidFill>
                <a:effectLst/>
                <a:latin typeface="+mn-lt"/>
                <a:ea typeface="+mn-ea"/>
                <a:cs typeface="+mn-cs"/>
              </a:rPr>
              <a:t>This is one of multiple pages on fafsa.gov that explains that “you” and “your” are referencing the applicant. Other pages where this messaging appears includes the Search for High School, Student Marital Status, Parent Marital Status, and Student Tax Filing Status.  </a:t>
            </a:r>
          </a:p>
          <a:p>
            <a:endParaRPr lang="en-US" sz="1200" kern="1200" dirty="0">
              <a:solidFill>
                <a:schemeClr val="tx1"/>
              </a:solidFill>
              <a:effectLst/>
              <a:latin typeface="+mn-lt"/>
              <a:ea typeface="+mn-ea"/>
              <a:cs typeface="+mn-cs"/>
            </a:endParaRPr>
          </a:p>
          <a:p>
            <a:r>
              <a:rPr lang="en-US" altLang="en-US" baseline="0" dirty="0"/>
              <a:t>The box highlighted in green indicates that the application has been successfully saved.</a:t>
            </a:r>
          </a:p>
          <a:p>
            <a:endParaRPr lang="en-US" altLang="en-US" baseline="0" dirty="0"/>
          </a:p>
          <a:p>
            <a:r>
              <a:rPr lang="en-US" altLang="en-US" baseline="0" dirty="0"/>
              <a:t>Note: This is the first view for the Student Demographics section.</a:t>
            </a: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12</a:t>
            </a:fld>
            <a:endParaRPr lang="en-US" dirty="0"/>
          </a:p>
        </p:txBody>
      </p:sp>
    </p:spTree>
    <p:extLst>
      <p:ext uri="{BB962C8B-B14F-4D97-AF65-F5344CB8AC3E}">
        <p14:creationId xmlns:p14="http://schemas.microsoft.com/office/powerpoint/2010/main" val="1492475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2021-22 “Student E-mail and Phone”</a:t>
            </a:r>
            <a:r>
              <a:rPr lang="en-US" altLang="en-US" baseline="0" dirty="0"/>
              <a:t> view</a:t>
            </a:r>
            <a:r>
              <a:rPr lang="en-US" altLang="en-US" dirty="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Note: While not mandatory, it is beneficial for the applicant/parent to include an e-mail address on the FAFSA form in order to receive important communications</a:t>
            </a:r>
            <a:r>
              <a:rPr lang="en-US" altLang="en-US" baseline="0" dirty="0"/>
              <a:t> about their financial aid.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13</a:t>
            </a:fld>
            <a:endParaRPr lang="en-US" dirty="0"/>
          </a:p>
        </p:txBody>
      </p:sp>
    </p:spTree>
    <p:extLst>
      <p:ext uri="{BB962C8B-B14F-4D97-AF65-F5344CB8AC3E}">
        <p14:creationId xmlns:p14="http://schemas.microsoft.com/office/powerpoint/2010/main" val="550910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2021-22 “Student Address”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14</a:t>
            </a:fld>
            <a:endParaRPr lang="en-US" dirty="0"/>
          </a:p>
        </p:txBody>
      </p:sp>
    </p:spTree>
    <p:extLst>
      <p:ext uri="{BB962C8B-B14F-4D97-AF65-F5344CB8AC3E}">
        <p14:creationId xmlns:p14="http://schemas.microsoft.com/office/powerpoint/2010/main" val="2044852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2021-22 “Student Residency and Eligibility” view.</a:t>
            </a:r>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15</a:t>
            </a:fld>
            <a:endParaRPr lang="en-US" dirty="0"/>
          </a:p>
        </p:txBody>
      </p:sp>
    </p:spTree>
    <p:extLst>
      <p:ext uri="{BB962C8B-B14F-4D97-AF65-F5344CB8AC3E}">
        <p14:creationId xmlns:p14="http://schemas.microsoft.com/office/powerpoint/2010/main" val="500602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2021-22 “Student Residency and Eligibility” view continued.</a:t>
            </a:r>
          </a:p>
          <a:p>
            <a:endParaRPr lang="en-US" altLang="en-US" dirty="0"/>
          </a:p>
          <a:p>
            <a:r>
              <a:rPr lang="en-US" altLang="en-US" dirty="0"/>
              <a:t>The informational message displays to</a:t>
            </a:r>
            <a:r>
              <a:rPr lang="en-US" altLang="en-US" baseline="0" dirty="0"/>
              <a:t> notify</a:t>
            </a:r>
            <a:r>
              <a:rPr lang="en-US" altLang="en-US" dirty="0"/>
              <a:t> the applicant that</a:t>
            </a:r>
            <a:r>
              <a:rPr lang="en-US" altLang="en-US" baseline="0" dirty="0"/>
              <a:t> </a:t>
            </a:r>
            <a:r>
              <a:rPr lang="en-US" altLang="en-US" dirty="0"/>
              <a:t>they are eligible to transfer their FAFSA information to their participating state aid application. The link will be available on the FAFSA confirmation page.  This</a:t>
            </a:r>
            <a:r>
              <a:rPr lang="en-US" altLang="en-US" baseline="0" dirty="0"/>
              <a:t> message will only </a:t>
            </a:r>
            <a:r>
              <a:rPr lang="en-US" sz="1200" kern="1200" dirty="0">
                <a:solidFill>
                  <a:schemeClr val="tx1"/>
                </a:solidFill>
                <a:effectLst/>
                <a:latin typeface="+mn-lt"/>
                <a:ea typeface="+mn-ea"/>
                <a:cs typeface="+mn-cs"/>
              </a:rPr>
              <a:t>display when the applicant indicates a participating state as their state of legal residence</a:t>
            </a:r>
            <a:r>
              <a:rPr lang="en-US" altLang="en-US" baseline="0" dirty="0"/>
              <a:t>.</a:t>
            </a:r>
          </a:p>
          <a:p>
            <a:endParaRPr lang="en-US" altLang="en-US" baseline="0" dirty="0"/>
          </a:p>
          <a:p>
            <a:r>
              <a:rPr lang="en-US" altLang="en-US" baseline="0" dirty="0"/>
              <a:t>Participating states include: Iowa, Minnesota, Mississippi, New York, New Jersey, Pennsylvania, and Vermont.</a:t>
            </a:r>
            <a:endParaRPr lang="en-US" altLang="en-US" dirty="0"/>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16</a:t>
            </a:fld>
            <a:endParaRPr lang="en-US" dirty="0"/>
          </a:p>
        </p:txBody>
      </p:sp>
    </p:spTree>
    <p:extLst>
      <p:ext uri="{BB962C8B-B14F-4D97-AF65-F5344CB8AC3E}">
        <p14:creationId xmlns:p14="http://schemas.microsoft.com/office/powerpoint/2010/main" val="504793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2021-22 “Student</a:t>
            </a:r>
            <a:r>
              <a:rPr lang="en-US" altLang="en-US" baseline="0" dirty="0"/>
              <a:t> Education” view.</a:t>
            </a:r>
          </a:p>
          <a:p>
            <a:endParaRPr lang="en-US" altLang="en-US" baseline="0"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17</a:t>
            </a:fld>
            <a:endParaRPr lang="en-US" dirty="0"/>
          </a:p>
        </p:txBody>
      </p:sp>
    </p:spTree>
    <p:extLst>
      <p:ext uri="{BB962C8B-B14F-4D97-AF65-F5344CB8AC3E}">
        <p14:creationId xmlns:p14="http://schemas.microsoft.com/office/powerpoint/2010/main" val="2875361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2021-22 “Student Selective Service” 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Note: </a:t>
            </a:r>
            <a:r>
              <a:rPr lang="en-US" sz="1200" b="0" i="0" u="none" strike="noStrike" kern="1200" dirty="0">
                <a:solidFill>
                  <a:schemeClr val="tx1"/>
                </a:solidFill>
                <a:effectLst/>
                <a:latin typeface="+mn-lt"/>
                <a:ea typeface="+mn-ea"/>
                <a:cs typeface="+mn-cs"/>
              </a:rPr>
              <a:t>The</a:t>
            </a:r>
            <a:r>
              <a:rPr lang="en-US" sz="1200" b="0" i="0" u="none" strike="noStrike" kern="1200" baseline="0" dirty="0">
                <a:solidFill>
                  <a:schemeClr val="tx1"/>
                </a:solidFill>
                <a:effectLst/>
                <a:latin typeface="+mn-lt"/>
                <a:ea typeface="+mn-ea"/>
                <a:cs typeface="+mn-cs"/>
              </a:rPr>
              <a:t> response to this question </a:t>
            </a:r>
            <a:r>
              <a:rPr lang="en-US" sz="1200" b="0" i="0" u="none" strike="noStrike" kern="1200" dirty="0">
                <a:solidFill>
                  <a:schemeClr val="tx1"/>
                </a:solidFill>
                <a:effectLst/>
                <a:latin typeface="+mn-lt"/>
                <a:ea typeface="+mn-ea"/>
                <a:cs typeface="+mn-cs"/>
              </a:rPr>
              <a:t>is used to determine if the</a:t>
            </a:r>
            <a:r>
              <a:rPr lang="en-US" sz="1200" b="0" i="0" u="none" strike="noStrike" kern="1200" baseline="0" dirty="0">
                <a:solidFill>
                  <a:schemeClr val="tx1"/>
                </a:solidFill>
                <a:effectLst/>
                <a:latin typeface="+mn-lt"/>
                <a:ea typeface="+mn-ea"/>
                <a:cs typeface="+mn-cs"/>
              </a:rPr>
              <a:t> applicant </a:t>
            </a:r>
            <a:r>
              <a:rPr lang="en-US" sz="1200" b="0" i="0" u="none" strike="noStrike" kern="1200" dirty="0">
                <a:solidFill>
                  <a:schemeClr val="tx1"/>
                </a:solidFill>
                <a:effectLst/>
                <a:latin typeface="+mn-lt"/>
                <a:ea typeface="+mn-ea"/>
                <a:cs typeface="+mn-cs"/>
              </a:rPr>
              <a:t>needs to register with the Selective Service System (SSS). Most male citizens and male immigrants between the ages of 18–25 must register with the SSS to receive federal student aid. This</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requirement applies to any person assigned the sex of male at birth.</a:t>
            </a:r>
            <a:r>
              <a:rPr lang="en-US" dirty="0"/>
              <a:t> </a:t>
            </a: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18</a:t>
            </a:fld>
            <a:endParaRPr lang="en-US" dirty="0"/>
          </a:p>
        </p:txBody>
      </p:sp>
    </p:spTree>
    <p:extLst>
      <p:ext uri="{BB962C8B-B14F-4D97-AF65-F5344CB8AC3E}">
        <p14:creationId xmlns:p14="http://schemas.microsoft.com/office/powerpoint/2010/main" val="1187858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2021-22 “Student Driver’s License” 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19</a:t>
            </a:fld>
            <a:endParaRPr lang="en-US" dirty="0"/>
          </a:p>
        </p:txBody>
      </p:sp>
    </p:spTree>
    <p:extLst>
      <p:ext uri="{BB962C8B-B14F-4D97-AF65-F5344CB8AC3E}">
        <p14:creationId xmlns:p14="http://schemas.microsoft.com/office/powerpoint/2010/main" val="957668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2021-22 Overview slide continued part 2.</a:t>
            </a:r>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2</a:t>
            </a:fld>
            <a:endParaRPr lang="en-US" dirty="0"/>
          </a:p>
        </p:txBody>
      </p:sp>
    </p:spTree>
    <p:extLst>
      <p:ext uri="{BB962C8B-B14F-4D97-AF65-F5344CB8AC3E}">
        <p14:creationId xmlns:p14="http://schemas.microsoft.com/office/powerpoint/2010/main" val="2300615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2021-22 “Student</a:t>
            </a:r>
            <a:r>
              <a:rPr lang="en-US" altLang="en-US" baseline="0" dirty="0"/>
              <a:t> Foster Care and Parent Education Completion</a:t>
            </a:r>
            <a:r>
              <a:rPr lang="en-US" altLang="en-US" dirty="0"/>
              <a:t>”</a:t>
            </a:r>
            <a:r>
              <a:rPr lang="en-US" altLang="en-US" baseline="0" dirty="0"/>
              <a:t> view</a:t>
            </a:r>
            <a:r>
              <a:rPr lang="en-US" altLang="en-US" dirty="0"/>
              <a:t>.</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20</a:t>
            </a:fld>
            <a:endParaRPr lang="en-US" dirty="0"/>
          </a:p>
        </p:txBody>
      </p:sp>
    </p:spTree>
    <p:extLst>
      <p:ext uri="{BB962C8B-B14F-4D97-AF65-F5344CB8AC3E}">
        <p14:creationId xmlns:p14="http://schemas.microsoft.com/office/powerpoint/2010/main" val="3618294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2021-22 “Search for High School” view.</a:t>
            </a:r>
          </a:p>
          <a:p>
            <a:endParaRPr lang="en-US" dirty="0"/>
          </a:p>
          <a:p>
            <a:r>
              <a:rPr lang="en-US" dirty="0"/>
              <a:t>Note:</a:t>
            </a:r>
            <a:r>
              <a:rPr lang="en-US" baseline="0" dirty="0"/>
              <a:t> This is the first page for the School Selection section.</a:t>
            </a:r>
            <a:endParaRPr 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21</a:t>
            </a:fld>
            <a:endParaRPr lang="en-US" dirty="0"/>
          </a:p>
        </p:txBody>
      </p:sp>
    </p:spTree>
    <p:extLst>
      <p:ext uri="{BB962C8B-B14F-4D97-AF65-F5344CB8AC3E}">
        <p14:creationId xmlns:p14="http://schemas.microsoft.com/office/powerpoint/2010/main" val="4240126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2021-22 “High School Search Results” view.</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22</a:t>
            </a:fld>
            <a:endParaRPr lang="en-US" dirty="0"/>
          </a:p>
        </p:txBody>
      </p:sp>
    </p:spTree>
    <p:extLst>
      <p:ext uri="{BB962C8B-B14F-4D97-AF65-F5344CB8AC3E}">
        <p14:creationId xmlns:p14="http://schemas.microsoft.com/office/powerpoint/2010/main" val="22025253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2021-22 “Search for Colleges” view.</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23</a:t>
            </a:fld>
            <a:endParaRPr lang="en-US" dirty="0"/>
          </a:p>
        </p:txBody>
      </p:sp>
    </p:spTree>
    <p:extLst>
      <p:ext uri="{BB962C8B-B14F-4D97-AF65-F5344CB8AC3E}">
        <p14:creationId xmlns:p14="http://schemas.microsoft.com/office/powerpoint/2010/main" val="11549452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2021-22 “College Search Results” view.</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24</a:t>
            </a:fld>
            <a:endParaRPr lang="en-US" dirty="0"/>
          </a:p>
        </p:txBody>
      </p:sp>
    </p:spTree>
    <p:extLst>
      <p:ext uri="{BB962C8B-B14F-4D97-AF65-F5344CB8AC3E}">
        <p14:creationId xmlns:p14="http://schemas.microsoft.com/office/powerpoint/2010/main" val="39570369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2021-22 “Selected</a:t>
            </a:r>
            <a:r>
              <a:rPr lang="en-US" baseline="0" dirty="0"/>
              <a:t> Colleges and </a:t>
            </a:r>
            <a:r>
              <a:rPr lang="en-US" dirty="0"/>
              <a:t>Housing Plans” view.</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25</a:t>
            </a:fld>
            <a:endParaRPr lang="en-US" dirty="0"/>
          </a:p>
        </p:txBody>
      </p:sp>
    </p:spTree>
    <p:extLst>
      <p:ext uri="{BB962C8B-B14F-4D97-AF65-F5344CB8AC3E}">
        <p14:creationId xmlns:p14="http://schemas.microsoft.com/office/powerpoint/2010/main" val="6897762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2021-22 “Student</a:t>
            </a:r>
            <a:r>
              <a:rPr lang="en-US" altLang="en-US" baseline="0" dirty="0"/>
              <a:t> Marital Status</a:t>
            </a:r>
            <a:r>
              <a:rPr lang="en-US" altLang="en-US" dirty="0"/>
              <a:t>” view.</a:t>
            </a:r>
          </a:p>
          <a:p>
            <a:endParaRPr lang="en-US" altLang="en-US" dirty="0"/>
          </a:p>
          <a:p>
            <a:r>
              <a:rPr lang="en-US" altLang="en-US" dirty="0"/>
              <a:t>Note: This is the</a:t>
            </a:r>
            <a:r>
              <a:rPr lang="en-US" altLang="en-US" baseline="0" dirty="0"/>
              <a:t> first page of the Dependency Status section.</a:t>
            </a: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26</a:t>
            </a:fld>
            <a:endParaRPr lang="en-US" dirty="0"/>
          </a:p>
        </p:txBody>
      </p:sp>
    </p:spTree>
    <p:extLst>
      <p:ext uri="{BB962C8B-B14F-4D97-AF65-F5344CB8AC3E}">
        <p14:creationId xmlns:p14="http://schemas.microsoft.com/office/powerpoint/2010/main" val="27435090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2021-22 “Does</a:t>
            </a:r>
            <a:r>
              <a:rPr lang="en-US" baseline="0" dirty="0"/>
              <a:t> Student Have Dependents?” view.</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27</a:t>
            </a:fld>
            <a:endParaRPr lang="en-US" dirty="0"/>
          </a:p>
        </p:txBody>
      </p:sp>
    </p:spTree>
    <p:extLst>
      <p:ext uri="{BB962C8B-B14F-4D97-AF65-F5344CB8AC3E}">
        <p14:creationId xmlns:p14="http://schemas.microsoft.com/office/powerpoint/2010/main" val="18631570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“Student Additional Dependency Questions” view.</a:t>
            </a:r>
          </a:p>
        </p:txBody>
      </p:sp>
      <p:sp>
        <p:nvSpPr>
          <p:cNvPr id="4" name="Slide Number Placeholder 3"/>
          <p:cNvSpPr>
            <a:spLocks noGrp="1"/>
          </p:cNvSpPr>
          <p:nvPr>
            <p:ph type="sldNum" sz="quarter" idx="10"/>
          </p:nvPr>
        </p:nvSpPr>
        <p:spPr/>
        <p:txBody>
          <a:bodyPr/>
          <a:lstStyle/>
          <a:p>
            <a:pPr>
              <a:defRPr/>
            </a:pPr>
            <a:fld id="{F9194B43-29CA-4DB3-BB29-857BEC873564}" type="slidenum">
              <a:rPr lang="en-US" smtClean="0"/>
              <a:pPr>
                <a:defRPr/>
              </a:pPr>
              <a:t>28</a:t>
            </a:fld>
            <a:endParaRPr lang="en-US" dirty="0"/>
          </a:p>
        </p:txBody>
      </p:sp>
    </p:spTree>
    <p:extLst>
      <p:ext uri="{BB962C8B-B14F-4D97-AF65-F5344CB8AC3E}">
        <p14:creationId xmlns:p14="http://schemas.microsoft.com/office/powerpoint/2010/main" val="129656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“Student Homelessness Filter Question” view.</a:t>
            </a:r>
            <a:endParaRPr lang="en-US" altLang="en-US" dirty="0"/>
          </a:p>
        </p:txBody>
      </p:sp>
      <p:sp>
        <p:nvSpPr>
          <p:cNvPr id="4" name="Slide Number Placeholder 3"/>
          <p:cNvSpPr>
            <a:spLocks noGrp="1"/>
          </p:cNvSpPr>
          <p:nvPr>
            <p:ph type="sldNum" sz="quarter" idx="10"/>
          </p:nvPr>
        </p:nvSpPr>
        <p:spPr/>
        <p:txBody>
          <a:bodyPr/>
          <a:lstStyle/>
          <a:p>
            <a:pPr>
              <a:defRPr/>
            </a:pPr>
            <a:fld id="{F9194B43-29CA-4DB3-BB29-857BEC873564}" type="slidenum">
              <a:rPr lang="en-US" smtClean="0"/>
              <a:pPr>
                <a:defRPr/>
              </a:pPr>
              <a:t>29</a:t>
            </a:fld>
            <a:endParaRPr lang="en-US" dirty="0"/>
          </a:p>
        </p:txBody>
      </p:sp>
    </p:spTree>
    <p:extLst>
      <p:ext uri="{BB962C8B-B14F-4D97-AF65-F5344CB8AC3E}">
        <p14:creationId xmlns:p14="http://schemas.microsoft.com/office/powerpoint/2010/main" val="3560992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Dependent Student with Parental Data title</a:t>
            </a:r>
            <a:r>
              <a:rPr lang="en-US" altLang="en-US" baseline="0" dirty="0"/>
              <a:t> slide </a:t>
            </a:r>
            <a:r>
              <a:rPr lang="en-US" altLang="en-US" dirty="0"/>
              <a:t>– logged in as an applicant. </a:t>
            </a:r>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3</a:t>
            </a:fld>
            <a:endParaRPr lang="en-US" dirty="0"/>
          </a:p>
        </p:txBody>
      </p:sp>
    </p:spTree>
    <p:extLst>
      <p:ext uri="{BB962C8B-B14F-4D97-AF65-F5344CB8AC3E}">
        <p14:creationId xmlns:p14="http://schemas.microsoft.com/office/powerpoint/2010/main" val="30785732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“Dependent Student” view.</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This page only displays if it has been determined that the applicant is considered to be dependent</a:t>
            </a:r>
            <a:r>
              <a:rPr lang="en-US" altLang="en-US" dirty="0"/>
              <a:t>.</a:t>
            </a:r>
          </a:p>
        </p:txBody>
      </p:sp>
      <p:sp>
        <p:nvSpPr>
          <p:cNvPr id="4" name="Slide Number Placeholder 3"/>
          <p:cNvSpPr>
            <a:spLocks noGrp="1"/>
          </p:cNvSpPr>
          <p:nvPr>
            <p:ph type="sldNum" sz="quarter" idx="10"/>
          </p:nvPr>
        </p:nvSpPr>
        <p:spPr/>
        <p:txBody>
          <a:bodyPr/>
          <a:lstStyle/>
          <a:p>
            <a:pPr>
              <a:defRPr/>
            </a:pPr>
            <a:fld id="{F9194B43-29CA-4DB3-BB29-857BEC873564}" type="slidenum">
              <a:rPr lang="en-US" smtClean="0"/>
              <a:pPr>
                <a:defRPr/>
              </a:pPr>
              <a:t>30</a:t>
            </a:fld>
            <a:endParaRPr lang="en-US" dirty="0"/>
          </a:p>
        </p:txBody>
      </p:sp>
    </p:spTree>
    <p:extLst>
      <p:ext uri="{BB962C8B-B14F-4D97-AF65-F5344CB8AC3E}">
        <p14:creationId xmlns:p14="http://schemas.microsoft.com/office/powerpoint/2010/main" val="1221397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2021-22 “Parent Marital</a:t>
            </a:r>
            <a:r>
              <a:rPr lang="en-US" altLang="en-US" baseline="0" dirty="0"/>
              <a:t> Status</a:t>
            </a:r>
            <a:r>
              <a:rPr lang="en-US" altLang="en-US" dirty="0"/>
              <a:t>” view.</a:t>
            </a:r>
          </a:p>
          <a:p>
            <a:endParaRPr lang="en-US" altLang="en-US" dirty="0"/>
          </a:p>
          <a:p>
            <a:r>
              <a:rPr lang="en-US" altLang="en-US" dirty="0"/>
              <a:t>Note:</a:t>
            </a:r>
            <a:r>
              <a:rPr lang="en-US" altLang="en-US" baseline="0" dirty="0"/>
              <a:t> This is the first view in the Parent Demographics section.</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31</a:t>
            </a:fld>
            <a:endParaRPr lang="en-US" dirty="0"/>
          </a:p>
        </p:txBody>
      </p:sp>
    </p:spTree>
    <p:extLst>
      <p:ext uri="{BB962C8B-B14F-4D97-AF65-F5344CB8AC3E}">
        <p14:creationId xmlns:p14="http://schemas.microsoft.com/office/powerpoint/2010/main" val="38166255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 “Personal Information for Parent” view.</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32</a:t>
            </a:fld>
            <a:endParaRPr lang="en-US" dirty="0"/>
          </a:p>
        </p:txBody>
      </p:sp>
    </p:spTree>
    <p:extLst>
      <p:ext uri="{BB962C8B-B14F-4D97-AF65-F5344CB8AC3E}">
        <p14:creationId xmlns:p14="http://schemas.microsoft.com/office/powerpoint/2010/main" val="18828316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 “Personal Information for Other Parent” view.</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33</a:t>
            </a:fld>
            <a:endParaRPr lang="en-US" dirty="0"/>
          </a:p>
        </p:txBody>
      </p:sp>
    </p:spTree>
    <p:extLst>
      <p:ext uri="{BB962C8B-B14F-4D97-AF65-F5344CB8AC3E}">
        <p14:creationId xmlns:p14="http://schemas.microsoft.com/office/powerpoint/2010/main" val="30737086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 “Parent State of Legal Residence” view.</a:t>
            </a:r>
          </a:p>
        </p:txBody>
      </p:sp>
      <p:sp>
        <p:nvSpPr>
          <p:cNvPr id="4" name="Slide Number Placeholder 3"/>
          <p:cNvSpPr>
            <a:spLocks noGrp="1"/>
          </p:cNvSpPr>
          <p:nvPr>
            <p:ph type="sldNum" sz="quarter" idx="10"/>
          </p:nvPr>
        </p:nvSpPr>
        <p:spPr/>
        <p:txBody>
          <a:bodyPr/>
          <a:lstStyle/>
          <a:p>
            <a:fld id="{C49312DC-84F5-408B-947F-EAE8AD61D853}" type="slidenum">
              <a:rPr lang="en-US" smtClean="0"/>
              <a:t>34</a:t>
            </a:fld>
            <a:endParaRPr lang="en-US" dirty="0"/>
          </a:p>
        </p:txBody>
      </p:sp>
    </p:spTree>
    <p:extLst>
      <p:ext uri="{BB962C8B-B14F-4D97-AF65-F5344CB8AC3E}">
        <p14:creationId xmlns:p14="http://schemas.microsoft.com/office/powerpoint/2010/main" val="28302989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“Parent Household</a:t>
            </a:r>
            <a:r>
              <a:rPr lang="en-US" baseline="0" dirty="0"/>
              <a:t> Info” view.</a:t>
            </a:r>
          </a:p>
          <a:p>
            <a:endParaRPr lang="en-US" baseline="0" dirty="0"/>
          </a:p>
          <a:p>
            <a:r>
              <a:rPr lang="en-US" baseline="0" dirty="0"/>
              <a:t>Parents are required to complete the household size worksheet in an effort to get more accurate information about the number in the parent’s household and the number of those in the household who are in college. Some information will be prefilled, based on responses provided previously within the FAFSA form. The system tallies the totals as the parent completes the worksheet to ensure that there are no mathematical errors.</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35</a:t>
            </a:fld>
            <a:endParaRPr lang="en-US" dirty="0"/>
          </a:p>
        </p:txBody>
      </p:sp>
    </p:spTree>
    <p:extLst>
      <p:ext uri="{BB962C8B-B14F-4D97-AF65-F5344CB8AC3E}">
        <p14:creationId xmlns:p14="http://schemas.microsoft.com/office/powerpoint/2010/main" val="8540936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2021-22 “Parent Tax Filing Status” view.</a:t>
            </a:r>
          </a:p>
          <a:p>
            <a:endParaRPr lang="en-US" altLang="en-US" baseline="0" dirty="0"/>
          </a:p>
          <a:p>
            <a:r>
              <a:rPr lang="en-US" altLang="en-US" baseline="0" dirty="0"/>
              <a:t>Note: This is the first view in the Parent Financials section.</a:t>
            </a:r>
            <a:endParaRPr lang="en-US" alt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36</a:t>
            </a:fld>
            <a:endParaRPr lang="en-US" dirty="0"/>
          </a:p>
        </p:txBody>
      </p:sp>
    </p:spTree>
    <p:extLst>
      <p:ext uri="{BB962C8B-B14F-4D97-AF65-F5344CB8AC3E}">
        <p14:creationId xmlns:p14="http://schemas.microsoft.com/office/powerpoint/2010/main" val="16998515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2021-22 “Parent Eligible for IRS DRT” view.</a:t>
            </a:r>
          </a:p>
          <a:p>
            <a:endParaRPr lang="en-US" alt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aseline="0" dirty="0"/>
              <a:t>This view is </a:t>
            </a:r>
            <a:r>
              <a:rPr lang="en-US" altLang="en-US" dirty="0"/>
              <a:t>displayed when the parent chooses not to use the IRS Data Retrieval Tool (DRT) on the previous</a:t>
            </a:r>
            <a:r>
              <a:rPr lang="en-US" altLang="en-US" baseline="0" dirty="0"/>
              <a:t> view. An additional opportunity is presented to the parent to determine if they would like to link to the IRS for their financial information or to continue to enter it manually. </a:t>
            </a:r>
            <a:endParaRPr lang="en-US" alt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37</a:t>
            </a:fld>
            <a:endParaRPr lang="en-US" dirty="0"/>
          </a:p>
        </p:txBody>
      </p:sp>
    </p:spTree>
    <p:extLst>
      <p:ext uri="{BB962C8B-B14F-4D97-AF65-F5344CB8AC3E}">
        <p14:creationId xmlns:p14="http://schemas.microsoft.com/office/powerpoint/2010/main" val="4975053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“Parent</a:t>
            </a:r>
            <a:r>
              <a:rPr lang="en-US" baseline="0" dirty="0"/>
              <a:t> IRS Info” view.</a:t>
            </a:r>
          </a:p>
          <a:p>
            <a:endParaRPr lang="en-US" baseline="0" dirty="0"/>
          </a:p>
          <a:p>
            <a:r>
              <a:rPr lang="en-US" sz="1200" kern="1200" dirty="0">
                <a:solidFill>
                  <a:schemeClr val="tx1"/>
                </a:solidFill>
                <a:effectLst/>
                <a:latin typeface="+mn-lt"/>
                <a:ea typeface="+mn-ea"/>
                <a:cs typeface="+mn-cs"/>
              </a:rPr>
              <a:t>Note: If the parent is either ineligible or decides not to use the IRS DRT, they will be required to enter their financial information manually.</a:t>
            </a:r>
            <a:endParaRPr lang="en-US" baseline="0" dirty="0"/>
          </a:p>
        </p:txBody>
      </p:sp>
      <p:sp>
        <p:nvSpPr>
          <p:cNvPr id="4" name="Slide Number Placeholder 3"/>
          <p:cNvSpPr>
            <a:spLocks noGrp="1"/>
          </p:cNvSpPr>
          <p:nvPr>
            <p:ph type="sldNum" sz="quarter" idx="10"/>
          </p:nvPr>
        </p:nvSpPr>
        <p:spPr/>
        <p:txBody>
          <a:bodyPr/>
          <a:lstStyle/>
          <a:p>
            <a:fld id="{C49312DC-84F5-408B-947F-EAE8AD61D853}" type="slidenum">
              <a:rPr lang="en-US" smtClean="0"/>
              <a:t>38</a:t>
            </a:fld>
            <a:endParaRPr lang="en-US" dirty="0"/>
          </a:p>
        </p:txBody>
      </p:sp>
    </p:spTree>
    <p:extLst>
      <p:ext uri="{BB962C8B-B14F-4D97-AF65-F5344CB8AC3E}">
        <p14:creationId xmlns:p14="http://schemas.microsoft.com/office/powerpoint/2010/main" val="12158619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2021-22 “Parent Income from Work” view.</a:t>
            </a:r>
          </a:p>
        </p:txBody>
      </p:sp>
      <p:sp>
        <p:nvSpPr>
          <p:cNvPr id="4" name="Slide Number Placeholder 3"/>
          <p:cNvSpPr>
            <a:spLocks noGrp="1"/>
          </p:cNvSpPr>
          <p:nvPr>
            <p:ph type="sldNum" sz="quarter" idx="10"/>
          </p:nvPr>
        </p:nvSpPr>
        <p:spPr/>
        <p:txBody>
          <a:bodyPr/>
          <a:lstStyle/>
          <a:p>
            <a:fld id="{C49312DC-84F5-408B-947F-EAE8AD61D853}" type="slidenum">
              <a:rPr lang="en-US" smtClean="0"/>
              <a:t>39</a:t>
            </a:fld>
            <a:endParaRPr lang="en-US" dirty="0"/>
          </a:p>
        </p:txBody>
      </p:sp>
    </p:spTree>
    <p:extLst>
      <p:ext uri="{BB962C8B-B14F-4D97-AF65-F5344CB8AC3E}">
        <p14:creationId xmlns:p14="http://schemas.microsoft.com/office/powerpoint/2010/main" val="2926335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Login title slide.</a:t>
            </a:r>
          </a:p>
        </p:txBody>
      </p:sp>
      <p:sp>
        <p:nvSpPr>
          <p:cNvPr id="4" name="Slide Number Placeholder 3"/>
          <p:cNvSpPr>
            <a:spLocks noGrp="1"/>
          </p:cNvSpPr>
          <p:nvPr>
            <p:ph type="sldNum" sz="quarter" idx="10"/>
          </p:nvPr>
        </p:nvSpPr>
        <p:spPr/>
        <p:txBody>
          <a:bodyPr/>
          <a:lstStyle/>
          <a:p>
            <a:fld id="{9506C930-0C39-C14E-9A81-5D25950FD497}" type="slidenum">
              <a:rPr lang="en-US" smtClean="0"/>
              <a:t>4</a:t>
            </a:fld>
            <a:endParaRPr lang="en-US" dirty="0"/>
          </a:p>
        </p:txBody>
      </p:sp>
    </p:spTree>
    <p:extLst>
      <p:ext uri="{BB962C8B-B14F-4D97-AF65-F5344CB8AC3E}">
        <p14:creationId xmlns:p14="http://schemas.microsoft.com/office/powerpoint/2010/main" val="9911209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2021-22 “Parent Simplified Path Determination”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Instructional text will be dynamic based on the response to Parent Tax Return Status.  In this example, the parent stated they “already filed” and “filed a 1040” in order to create the condition for schedule 1 dynamic text to display.</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Note: The Schedule 1 question and associated help text have been updated to include all of the exceptions to answering this question. For the 21-22 cycle, capital gains and losses have been removed from the list of exceptions; reporting of virtual currency has been added.</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In addition, the Schedule 1 question is now a field that can be transferred from the IRS DRT.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The Schedule 1 question may or may not be enabled based on previously answered questions. </a:t>
            </a:r>
          </a:p>
        </p:txBody>
      </p:sp>
      <p:sp>
        <p:nvSpPr>
          <p:cNvPr id="4" name="Slide Number Placeholder 3"/>
          <p:cNvSpPr>
            <a:spLocks noGrp="1"/>
          </p:cNvSpPr>
          <p:nvPr>
            <p:ph type="sldNum" sz="quarter" idx="10"/>
          </p:nvPr>
        </p:nvSpPr>
        <p:spPr/>
        <p:txBody>
          <a:bodyPr/>
          <a:lstStyle/>
          <a:p>
            <a:fld id="{C49312DC-84F5-408B-947F-EAE8AD61D853}" type="slidenum">
              <a:rPr lang="en-US" smtClean="0"/>
              <a:t>40</a:t>
            </a:fld>
            <a:endParaRPr lang="en-US" dirty="0"/>
          </a:p>
        </p:txBody>
      </p:sp>
    </p:spTree>
    <p:extLst>
      <p:ext uri="{BB962C8B-B14F-4D97-AF65-F5344CB8AC3E}">
        <p14:creationId xmlns:p14="http://schemas.microsoft.com/office/powerpoint/2010/main" val="4783977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2021-22 “Parent Additional IRS Info” view.</a:t>
            </a:r>
          </a:p>
        </p:txBody>
      </p:sp>
      <p:sp>
        <p:nvSpPr>
          <p:cNvPr id="4" name="Slide Number Placeholder 3"/>
          <p:cNvSpPr>
            <a:spLocks noGrp="1"/>
          </p:cNvSpPr>
          <p:nvPr>
            <p:ph type="sldNum" sz="quarter" idx="10"/>
          </p:nvPr>
        </p:nvSpPr>
        <p:spPr/>
        <p:txBody>
          <a:bodyPr/>
          <a:lstStyle/>
          <a:p>
            <a:fld id="{C49312DC-84F5-408B-947F-EAE8AD61D853}" type="slidenum">
              <a:rPr lang="en-US" smtClean="0"/>
              <a:t>41</a:t>
            </a:fld>
            <a:endParaRPr lang="en-US" dirty="0"/>
          </a:p>
        </p:txBody>
      </p:sp>
    </p:spTree>
    <p:extLst>
      <p:ext uri="{BB962C8B-B14F-4D97-AF65-F5344CB8AC3E}">
        <p14:creationId xmlns:p14="http://schemas.microsoft.com/office/powerpoint/2010/main" val="14284112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2021-22 “Parent Questions for Tax Filers Only” view.</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42</a:t>
            </a:fld>
            <a:endParaRPr lang="en-US" dirty="0"/>
          </a:p>
        </p:txBody>
      </p:sp>
    </p:spTree>
    <p:extLst>
      <p:ext uri="{BB962C8B-B14F-4D97-AF65-F5344CB8AC3E}">
        <p14:creationId xmlns:p14="http://schemas.microsoft.com/office/powerpoint/2010/main" val="41256441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a:t>2021-22 “Parent Additional Financial Info” view.</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43</a:t>
            </a:fld>
            <a:endParaRPr lang="en-US" dirty="0"/>
          </a:p>
        </p:txBody>
      </p:sp>
    </p:spTree>
    <p:extLst>
      <p:ext uri="{BB962C8B-B14F-4D97-AF65-F5344CB8AC3E}">
        <p14:creationId xmlns:p14="http://schemas.microsoft.com/office/powerpoint/2010/main" val="32812547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2021-22 “Parent Untaxed Income” view.</a:t>
            </a:r>
          </a:p>
        </p:txBody>
      </p:sp>
      <p:sp>
        <p:nvSpPr>
          <p:cNvPr id="4" name="Slide Number Placeholder 3"/>
          <p:cNvSpPr>
            <a:spLocks noGrp="1"/>
          </p:cNvSpPr>
          <p:nvPr>
            <p:ph type="sldNum" sz="quarter" idx="10"/>
          </p:nvPr>
        </p:nvSpPr>
        <p:spPr/>
        <p:txBody>
          <a:bodyPr/>
          <a:lstStyle/>
          <a:p>
            <a:fld id="{C49312DC-84F5-408B-947F-EAE8AD61D853}" type="slidenum">
              <a:rPr lang="en-US" smtClean="0"/>
              <a:t>44</a:t>
            </a:fld>
            <a:endParaRPr lang="en-US" dirty="0"/>
          </a:p>
        </p:txBody>
      </p:sp>
    </p:spTree>
    <p:extLst>
      <p:ext uri="{BB962C8B-B14F-4D97-AF65-F5344CB8AC3E}">
        <p14:creationId xmlns:p14="http://schemas.microsoft.com/office/powerpoint/2010/main" val="37671915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2021-22 “Parent Assets”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Note: Since the parents meet the simplified needs path determination criteria, the assets questions are optional.</a:t>
            </a:r>
          </a:p>
        </p:txBody>
      </p:sp>
      <p:sp>
        <p:nvSpPr>
          <p:cNvPr id="4" name="Slide Number Placeholder 3"/>
          <p:cNvSpPr>
            <a:spLocks noGrp="1"/>
          </p:cNvSpPr>
          <p:nvPr>
            <p:ph type="sldNum" sz="quarter" idx="10"/>
          </p:nvPr>
        </p:nvSpPr>
        <p:spPr/>
        <p:txBody>
          <a:bodyPr/>
          <a:lstStyle/>
          <a:p>
            <a:fld id="{C49312DC-84F5-408B-947F-EAE8AD61D853}" type="slidenum">
              <a:rPr lang="en-US" smtClean="0"/>
              <a:t>45</a:t>
            </a:fld>
            <a:endParaRPr lang="en-US" dirty="0"/>
          </a:p>
        </p:txBody>
      </p:sp>
    </p:spTree>
    <p:extLst>
      <p:ext uri="{BB962C8B-B14F-4D97-AF65-F5344CB8AC3E}">
        <p14:creationId xmlns:p14="http://schemas.microsoft.com/office/powerpoint/2010/main" val="12325293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2021-22 “Student Tax Filing Status”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46</a:t>
            </a:fld>
            <a:endParaRPr lang="en-US" dirty="0"/>
          </a:p>
        </p:txBody>
      </p:sp>
    </p:spTree>
    <p:extLst>
      <p:ext uri="{BB962C8B-B14F-4D97-AF65-F5344CB8AC3E}">
        <p14:creationId xmlns:p14="http://schemas.microsoft.com/office/powerpoint/2010/main" val="4291703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2021-22 “Student Eligible for IRS DRT” view.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This view is </a:t>
            </a:r>
            <a:r>
              <a:rPr lang="en-US" altLang="en-US" dirty="0"/>
              <a:t>displayed when the applicant chooses not to use the IRS Data Retrieval Tool (DRT) on the previous</a:t>
            </a:r>
            <a:r>
              <a:rPr lang="en-US" altLang="en-US" baseline="0" dirty="0"/>
              <a:t> view. An additional opportunity is presented to the applicant to determine if they would like to link to the IRS for their financial information or to continue to enter it manually. </a:t>
            </a:r>
            <a:endParaRPr lang="en-US" alt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47</a:t>
            </a:fld>
            <a:endParaRPr lang="en-US" dirty="0"/>
          </a:p>
        </p:txBody>
      </p:sp>
    </p:spTree>
    <p:extLst>
      <p:ext uri="{BB962C8B-B14F-4D97-AF65-F5344CB8AC3E}">
        <p14:creationId xmlns:p14="http://schemas.microsoft.com/office/powerpoint/2010/main" val="35270601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2021-22 “Student IRS Info” view.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Note: If the applicant is either ineligible or decides not to use the IRS DRT, they will be required to enter their financial information manually.</a:t>
            </a: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p:txBody>
      </p:sp>
      <p:sp>
        <p:nvSpPr>
          <p:cNvPr id="4" name="Slide Number Placeholder 3"/>
          <p:cNvSpPr>
            <a:spLocks noGrp="1"/>
          </p:cNvSpPr>
          <p:nvPr>
            <p:ph type="sldNum" sz="quarter" idx="10"/>
          </p:nvPr>
        </p:nvSpPr>
        <p:spPr/>
        <p:txBody>
          <a:bodyPr/>
          <a:lstStyle/>
          <a:p>
            <a:fld id="{C49312DC-84F5-408B-947F-EAE8AD61D853}" type="slidenum">
              <a:rPr lang="en-US" smtClean="0"/>
              <a:t>48</a:t>
            </a:fld>
            <a:endParaRPr lang="en-US" dirty="0"/>
          </a:p>
        </p:txBody>
      </p:sp>
    </p:spTree>
    <p:extLst>
      <p:ext uri="{BB962C8B-B14F-4D97-AF65-F5344CB8AC3E}">
        <p14:creationId xmlns:p14="http://schemas.microsoft.com/office/powerpoint/2010/main" val="9984995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2021-22 “Student Income from Work” view.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p:txBody>
      </p:sp>
      <p:sp>
        <p:nvSpPr>
          <p:cNvPr id="4" name="Slide Number Placeholder 3"/>
          <p:cNvSpPr>
            <a:spLocks noGrp="1"/>
          </p:cNvSpPr>
          <p:nvPr>
            <p:ph type="sldNum" sz="quarter" idx="10"/>
          </p:nvPr>
        </p:nvSpPr>
        <p:spPr/>
        <p:txBody>
          <a:bodyPr/>
          <a:lstStyle/>
          <a:p>
            <a:fld id="{C49312DC-84F5-408B-947F-EAE8AD61D853}" type="slidenum">
              <a:rPr lang="en-US" smtClean="0"/>
              <a:t>49</a:t>
            </a:fld>
            <a:endParaRPr lang="en-US" dirty="0"/>
          </a:p>
        </p:txBody>
      </p:sp>
    </p:spTree>
    <p:extLst>
      <p:ext uri="{BB962C8B-B14F-4D97-AF65-F5344CB8AC3E}">
        <p14:creationId xmlns:p14="http://schemas.microsoft.com/office/powerpoint/2010/main" val="618938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2021-22 “Login” view.</a:t>
            </a:r>
          </a:p>
          <a:p>
            <a:endParaRPr lang="en-US" alt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5</a:t>
            </a:fld>
            <a:endParaRPr lang="en-US" dirty="0"/>
          </a:p>
        </p:txBody>
      </p:sp>
    </p:spTree>
    <p:extLst>
      <p:ext uri="{BB962C8B-B14F-4D97-AF65-F5344CB8AC3E}">
        <p14:creationId xmlns:p14="http://schemas.microsoft.com/office/powerpoint/2010/main" val="22204472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a:t>2021-22 “Student Additional IRS Info” view. </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50</a:t>
            </a:fld>
            <a:endParaRPr lang="en-US" dirty="0"/>
          </a:p>
        </p:txBody>
      </p:sp>
    </p:spTree>
    <p:extLst>
      <p:ext uri="{BB962C8B-B14F-4D97-AF65-F5344CB8AC3E}">
        <p14:creationId xmlns:p14="http://schemas.microsoft.com/office/powerpoint/2010/main" val="6918373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a:t>2021-22 “Student Questions for Tax Filers Only” view. </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51</a:t>
            </a:fld>
            <a:endParaRPr lang="en-US" dirty="0"/>
          </a:p>
        </p:txBody>
      </p:sp>
    </p:spTree>
    <p:extLst>
      <p:ext uri="{BB962C8B-B14F-4D97-AF65-F5344CB8AC3E}">
        <p14:creationId xmlns:p14="http://schemas.microsoft.com/office/powerpoint/2010/main" val="38634653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a:t>2021-22 “Student Additional Financial Info” view. </a:t>
            </a:r>
          </a:p>
        </p:txBody>
      </p:sp>
      <p:sp>
        <p:nvSpPr>
          <p:cNvPr id="4" name="Slide Number Placeholder 3"/>
          <p:cNvSpPr>
            <a:spLocks noGrp="1"/>
          </p:cNvSpPr>
          <p:nvPr>
            <p:ph type="sldNum" sz="quarter" idx="10"/>
          </p:nvPr>
        </p:nvSpPr>
        <p:spPr/>
        <p:txBody>
          <a:bodyPr/>
          <a:lstStyle/>
          <a:p>
            <a:fld id="{C49312DC-84F5-408B-947F-EAE8AD61D853}" type="slidenum">
              <a:rPr lang="en-US" smtClean="0"/>
              <a:t>52</a:t>
            </a:fld>
            <a:endParaRPr lang="en-US" dirty="0"/>
          </a:p>
        </p:txBody>
      </p:sp>
    </p:spTree>
    <p:extLst>
      <p:ext uri="{BB962C8B-B14F-4D97-AF65-F5344CB8AC3E}">
        <p14:creationId xmlns:p14="http://schemas.microsoft.com/office/powerpoint/2010/main" val="1896396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a:t>2021-22 “Student Untaxed Income” view. </a:t>
            </a:r>
          </a:p>
        </p:txBody>
      </p:sp>
      <p:sp>
        <p:nvSpPr>
          <p:cNvPr id="4" name="Slide Number Placeholder 3"/>
          <p:cNvSpPr>
            <a:spLocks noGrp="1"/>
          </p:cNvSpPr>
          <p:nvPr>
            <p:ph type="sldNum" sz="quarter" idx="10"/>
          </p:nvPr>
        </p:nvSpPr>
        <p:spPr/>
        <p:txBody>
          <a:bodyPr/>
          <a:lstStyle/>
          <a:p>
            <a:fld id="{C49312DC-84F5-408B-947F-EAE8AD61D853}" type="slidenum">
              <a:rPr lang="en-US" smtClean="0"/>
              <a:t>53</a:t>
            </a:fld>
            <a:endParaRPr lang="en-US" dirty="0"/>
          </a:p>
        </p:txBody>
      </p:sp>
    </p:spTree>
    <p:extLst>
      <p:ext uri="{BB962C8B-B14F-4D97-AF65-F5344CB8AC3E}">
        <p14:creationId xmlns:p14="http://schemas.microsoft.com/office/powerpoint/2010/main" val="5202435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a:t>2021-22 “Student Assets” view. </a:t>
            </a:r>
          </a:p>
        </p:txBody>
      </p:sp>
      <p:sp>
        <p:nvSpPr>
          <p:cNvPr id="4" name="Slide Number Placeholder 3"/>
          <p:cNvSpPr>
            <a:spLocks noGrp="1"/>
          </p:cNvSpPr>
          <p:nvPr>
            <p:ph type="sldNum" sz="quarter" idx="10"/>
          </p:nvPr>
        </p:nvSpPr>
        <p:spPr/>
        <p:txBody>
          <a:bodyPr/>
          <a:lstStyle/>
          <a:p>
            <a:fld id="{C49312DC-84F5-408B-947F-EAE8AD61D853}" type="slidenum">
              <a:rPr lang="en-US" smtClean="0"/>
              <a:t>54</a:t>
            </a:fld>
            <a:endParaRPr lang="en-US" dirty="0"/>
          </a:p>
        </p:txBody>
      </p:sp>
    </p:spTree>
    <p:extLst>
      <p:ext uri="{BB962C8B-B14F-4D97-AF65-F5344CB8AC3E}">
        <p14:creationId xmlns:p14="http://schemas.microsoft.com/office/powerpoint/2010/main" val="16364836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a:t>2021-22 “Preparer Info” view. </a:t>
            </a:r>
          </a:p>
        </p:txBody>
      </p:sp>
      <p:sp>
        <p:nvSpPr>
          <p:cNvPr id="4" name="Slide Number Placeholder 3"/>
          <p:cNvSpPr>
            <a:spLocks noGrp="1"/>
          </p:cNvSpPr>
          <p:nvPr>
            <p:ph type="sldNum" sz="quarter" idx="10"/>
          </p:nvPr>
        </p:nvSpPr>
        <p:spPr/>
        <p:txBody>
          <a:bodyPr/>
          <a:lstStyle/>
          <a:p>
            <a:fld id="{C49312DC-84F5-408B-947F-EAE8AD61D853}" type="slidenum">
              <a:rPr lang="en-US" smtClean="0"/>
              <a:t>55</a:t>
            </a:fld>
            <a:endParaRPr lang="en-US" dirty="0"/>
          </a:p>
        </p:txBody>
      </p:sp>
    </p:spTree>
    <p:extLst>
      <p:ext uri="{BB962C8B-B14F-4D97-AF65-F5344CB8AC3E}">
        <p14:creationId xmlns:p14="http://schemas.microsoft.com/office/powerpoint/2010/main" val="20427233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a:t>
            </a:r>
            <a:r>
              <a:rPr lang="en-US" baseline="0" dirty="0"/>
              <a:t> “FAFSA Summary” view – Student Demographics and School Selection.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56</a:t>
            </a:fld>
            <a:endParaRPr lang="en-US" dirty="0"/>
          </a:p>
        </p:txBody>
      </p:sp>
    </p:spTree>
    <p:extLst>
      <p:ext uri="{BB962C8B-B14F-4D97-AF65-F5344CB8AC3E}">
        <p14:creationId xmlns:p14="http://schemas.microsoft.com/office/powerpoint/2010/main" val="6941259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a:t>
            </a:r>
            <a:r>
              <a:rPr lang="en-US" baseline="0" dirty="0"/>
              <a:t> “FAFSA Summary” view continued – Dependency Status, Parent Demographics and Parent Financials.</a:t>
            </a:r>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57</a:t>
            </a:fld>
            <a:endParaRPr lang="en-US" dirty="0"/>
          </a:p>
        </p:txBody>
      </p:sp>
    </p:spTree>
    <p:extLst>
      <p:ext uri="{BB962C8B-B14F-4D97-AF65-F5344CB8AC3E}">
        <p14:creationId xmlns:p14="http://schemas.microsoft.com/office/powerpoint/2010/main" val="17595433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a:t>
            </a:r>
            <a:r>
              <a:rPr lang="en-US" baseline="0" dirty="0"/>
              <a:t> “FAFSA Summary” view continued– Parent Financials Continued, Student Financials, Sign &amp; Submit.</a:t>
            </a:r>
            <a:endParaRPr lang="en-US" alt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58</a:t>
            </a:fld>
            <a:endParaRPr lang="en-US" dirty="0"/>
          </a:p>
        </p:txBody>
      </p:sp>
    </p:spTree>
    <p:extLst>
      <p:ext uri="{BB962C8B-B14F-4D97-AF65-F5344CB8AC3E}">
        <p14:creationId xmlns:p14="http://schemas.microsoft.com/office/powerpoint/2010/main" val="3085967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2021-22 “Signature Status” view.</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59</a:t>
            </a:fld>
            <a:endParaRPr lang="en-US" dirty="0"/>
          </a:p>
        </p:txBody>
      </p:sp>
    </p:spTree>
    <p:extLst>
      <p:ext uri="{BB962C8B-B14F-4D97-AF65-F5344CB8AC3E}">
        <p14:creationId xmlns:p14="http://schemas.microsoft.com/office/powerpoint/2010/main" val="220700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2021-22 “Login” view with the “I</a:t>
            </a:r>
            <a:r>
              <a:rPr lang="en-US" altLang="en-US" baseline="0" dirty="0"/>
              <a:t> am the student” option selected</a:t>
            </a:r>
            <a:r>
              <a:rPr lang="en-US" altLang="en-US" dirty="0"/>
              <a:t>. </a:t>
            </a:r>
          </a:p>
          <a:p>
            <a:endParaRPr lang="en-US" altLang="en-US" dirty="0"/>
          </a:p>
          <a:p>
            <a:r>
              <a:rPr lang="en-US" altLang="en-US" dirty="0"/>
              <a:t>Note:</a:t>
            </a:r>
            <a:r>
              <a:rPr lang="en-US" altLang="en-US" baseline="0" dirty="0"/>
              <a:t> If using this option, the applicant can choose one of three ways to log in to the application: using an FSA ID, a verified email address, or a verified phone number.</a:t>
            </a:r>
            <a:endParaRPr lang="en-US" altLang="en-US" dirty="0"/>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6</a:t>
            </a:fld>
            <a:endParaRPr lang="en-US" dirty="0"/>
          </a:p>
        </p:txBody>
      </p:sp>
    </p:spTree>
    <p:extLst>
      <p:ext uri="{BB962C8B-B14F-4D97-AF65-F5344CB8AC3E}">
        <p14:creationId xmlns:p14="http://schemas.microsoft.com/office/powerpoint/2010/main" val="2378588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“Agreement</a:t>
            </a:r>
            <a:r>
              <a:rPr lang="en-US" baseline="0" dirty="0"/>
              <a:t> of Terms” student view.</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This</a:t>
            </a:r>
            <a:r>
              <a:rPr lang="en-US" altLang="en-US" baseline="0" dirty="0"/>
              <a:t> is w</a:t>
            </a:r>
            <a:r>
              <a:rPr lang="en-US" altLang="en-US" dirty="0"/>
              <a:t>here the applicant acknowledges the Certification Statement. </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60</a:t>
            </a:fld>
            <a:endParaRPr lang="en-US" dirty="0"/>
          </a:p>
        </p:txBody>
      </p:sp>
    </p:spTree>
    <p:extLst>
      <p:ext uri="{BB962C8B-B14F-4D97-AF65-F5344CB8AC3E}">
        <p14:creationId xmlns:p14="http://schemas.microsoft.com/office/powerpoint/2010/main" val="19493517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 “Signature Options” view for applicant.</a:t>
            </a:r>
          </a:p>
        </p:txBody>
      </p:sp>
      <p:sp>
        <p:nvSpPr>
          <p:cNvPr id="4" name="Slide Number Placeholder 3"/>
          <p:cNvSpPr>
            <a:spLocks noGrp="1"/>
          </p:cNvSpPr>
          <p:nvPr>
            <p:ph type="sldNum" sz="quarter" idx="10"/>
          </p:nvPr>
        </p:nvSpPr>
        <p:spPr/>
        <p:txBody>
          <a:bodyPr/>
          <a:lstStyle/>
          <a:p>
            <a:fld id="{C49312DC-84F5-408B-947F-EAE8AD61D853}" type="slidenum">
              <a:rPr lang="en-US" smtClean="0"/>
              <a:t>61</a:t>
            </a:fld>
            <a:endParaRPr lang="en-US" dirty="0"/>
          </a:p>
        </p:txBody>
      </p:sp>
    </p:spTree>
    <p:extLst>
      <p:ext uri="{BB962C8B-B14F-4D97-AF65-F5344CB8AC3E}">
        <p14:creationId xmlns:p14="http://schemas.microsoft.com/office/powerpoint/2010/main" val="32591672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“Signature Status</a:t>
            </a:r>
            <a:r>
              <a:rPr lang="en-US" baseline="0" dirty="0"/>
              <a:t>” view.</a:t>
            </a:r>
          </a:p>
          <a:p>
            <a:endParaRPr lang="en-US" baseline="0" dirty="0"/>
          </a:p>
          <a:p>
            <a:r>
              <a:rPr lang="en-US" dirty="0"/>
              <a:t>Applicant signature accepted, and now the parent will need to sign.</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62</a:t>
            </a:fld>
            <a:endParaRPr lang="en-US" dirty="0"/>
          </a:p>
        </p:txBody>
      </p:sp>
    </p:spTree>
    <p:extLst>
      <p:ext uri="{BB962C8B-B14F-4D97-AF65-F5344CB8AC3E}">
        <p14:creationId xmlns:p14="http://schemas.microsoft.com/office/powerpoint/2010/main" val="7199718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“Which Parent Signs” view.</a:t>
            </a:r>
          </a:p>
          <a:p>
            <a:endParaRPr lang="en-US" dirty="0"/>
          </a:p>
          <a:p>
            <a:r>
              <a:rPr lang="en-US" dirty="0"/>
              <a:t>Allows the user to select which parent will be signing the application.</a:t>
            </a:r>
          </a:p>
          <a:p>
            <a:endParaRPr lang="en-US" dirty="0"/>
          </a:p>
          <a:p>
            <a:r>
              <a:rPr lang="en-US" dirty="0"/>
              <a:t>The choice between parents is only present if information was provided for two parents.  Otherwise, this view does not display.</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63</a:t>
            </a:fld>
            <a:endParaRPr lang="en-US" dirty="0"/>
          </a:p>
        </p:txBody>
      </p:sp>
    </p:spTree>
    <p:extLst>
      <p:ext uri="{BB962C8B-B14F-4D97-AF65-F5344CB8AC3E}">
        <p14:creationId xmlns:p14="http://schemas.microsoft.com/office/powerpoint/2010/main" val="26589422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“Agreement of Terms” view</a:t>
            </a:r>
            <a:r>
              <a:rPr lang="en-US" baseline="0" dirty="0"/>
              <a:t> for parent.</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This</a:t>
            </a:r>
            <a:r>
              <a:rPr lang="en-US" altLang="en-US" baseline="0" dirty="0"/>
              <a:t> is w</a:t>
            </a:r>
            <a:r>
              <a:rPr lang="en-US" altLang="en-US" dirty="0"/>
              <a:t>here the parent acknowledges the Certification Statement. </a:t>
            </a:r>
          </a:p>
        </p:txBody>
      </p:sp>
      <p:sp>
        <p:nvSpPr>
          <p:cNvPr id="4" name="Slide Number Placeholder 3"/>
          <p:cNvSpPr>
            <a:spLocks noGrp="1"/>
          </p:cNvSpPr>
          <p:nvPr>
            <p:ph type="sldNum" sz="quarter" idx="10"/>
          </p:nvPr>
        </p:nvSpPr>
        <p:spPr/>
        <p:txBody>
          <a:bodyPr/>
          <a:lstStyle/>
          <a:p>
            <a:fld id="{C49312DC-84F5-408B-947F-EAE8AD61D853}" type="slidenum">
              <a:rPr lang="en-US" smtClean="0"/>
              <a:t>64</a:t>
            </a:fld>
            <a:endParaRPr lang="en-US" dirty="0"/>
          </a:p>
        </p:txBody>
      </p:sp>
    </p:spTree>
    <p:extLst>
      <p:ext uri="{BB962C8B-B14F-4D97-AF65-F5344CB8AC3E}">
        <p14:creationId xmlns:p14="http://schemas.microsoft.com/office/powerpoint/2010/main" val="30530123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“Signature</a:t>
            </a:r>
            <a:r>
              <a:rPr lang="en-US" baseline="0" dirty="0"/>
              <a:t> Options” view for parent.</a:t>
            </a:r>
          </a:p>
          <a:p>
            <a:endParaRPr lang="en-US" baseline="0" dirty="0"/>
          </a:p>
          <a:p>
            <a:r>
              <a:rPr lang="en-US" dirty="0"/>
              <a:t>Parent</a:t>
            </a:r>
            <a:r>
              <a:rPr lang="en-US" baseline="0" dirty="0"/>
              <a:t> </a:t>
            </a:r>
            <a:r>
              <a:rPr lang="en-US" dirty="0"/>
              <a:t>FSA ID and password will not be required if the parent used</a:t>
            </a:r>
            <a:r>
              <a:rPr lang="en-US" baseline="0" dirty="0"/>
              <a:t> </a:t>
            </a:r>
            <a:r>
              <a:rPr lang="en-US" dirty="0"/>
              <a:t>the IRS DRT.</a:t>
            </a:r>
          </a:p>
        </p:txBody>
      </p:sp>
      <p:sp>
        <p:nvSpPr>
          <p:cNvPr id="4" name="Slide Number Placeholder 3"/>
          <p:cNvSpPr>
            <a:spLocks noGrp="1"/>
          </p:cNvSpPr>
          <p:nvPr>
            <p:ph type="sldNum" sz="quarter" idx="10"/>
          </p:nvPr>
        </p:nvSpPr>
        <p:spPr/>
        <p:txBody>
          <a:bodyPr/>
          <a:lstStyle/>
          <a:p>
            <a:fld id="{C49312DC-84F5-408B-947F-EAE8AD61D853}" type="slidenum">
              <a:rPr lang="en-US" smtClean="0"/>
              <a:t>65</a:t>
            </a:fld>
            <a:endParaRPr lang="en-US" dirty="0"/>
          </a:p>
        </p:txBody>
      </p:sp>
    </p:spTree>
    <p:extLst>
      <p:ext uri="{BB962C8B-B14F-4D97-AF65-F5344CB8AC3E}">
        <p14:creationId xmlns:p14="http://schemas.microsoft.com/office/powerpoint/2010/main" val="17640751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2021-22 “Signature</a:t>
            </a:r>
            <a:r>
              <a:rPr lang="en-US" altLang="en-US" baseline="0" dirty="0"/>
              <a:t> Options</a:t>
            </a:r>
            <a:r>
              <a:rPr lang="en-US" altLang="en-US" dirty="0"/>
              <a:t>” view for parent continued.</a:t>
            </a:r>
          </a:p>
          <a:p>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The</a:t>
            </a:r>
            <a:r>
              <a:rPr lang="en-US" altLang="en-US" baseline="0" dirty="0"/>
              <a:t> parent of the applicant has the option to choose between three different ways of signing the application: Sign Electronically With My FSA ID, Print A Signature Page, or Submit Without Signatures. </a:t>
            </a:r>
            <a:r>
              <a:rPr lang="en-US" altLang="en-US" dirty="0"/>
              <a:t>In</a:t>
            </a:r>
            <a:r>
              <a:rPr lang="en-US" altLang="en-US" baseline="0" dirty="0"/>
              <a:t> this scenario the parent chose to sign the FAFSA form electronically. </a:t>
            </a:r>
            <a:endParaRPr lang="en-US" alt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66</a:t>
            </a:fld>
            <a:endParaRPr lang="en-US" dirty="0"/>
          </a:p>
        </p:txBody>
      </p:sp>
    </p:spTree>
    <p:extLst>
      <p:ext uri="{BB962C8B-B14F-4D97-AF65-F5344CB8AC3E}">
        <p14:creationId xmlns:p14="http://schemas.microsoft.com/office/powerpoint/2010/main" val="6392487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“Signature</a:t>
            </a:r>
            <a:r>
              <a:rPr lang="en-US" baseline="0" dirty="0"/>
              <a:t> Status” view. </a:t>
            </a:r>
          </a:p>
          <a:p>
            <a:endParaRPr lang="en-US" baseline="0" dirty="0"/>
          </a:p>
          <a:p>
            <a:r>
              <a:rPr lang="en-US" baseline="0" dirty="0"/>
              <a:t>Shows both applicant and parent signatures have been accepted.</a:t>
            </a:r>
            <a:endParaRPr 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67</a:t>
            </a:fld>
            <a:endParaRPr lang="en-US" dirty="0"/>
          </a:p>
        </p:txBody>
      </p:sp>
    </p:spTree>
    <p:extLst>
      <p:ext uri="{BB962C8B-B14F-4D97-AF65-F5344CB8AC3E}">
        <p14:creationId xmlns:p14="http://schemas.microsoft.com/office/powerpoint/2010/main" val="1402594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2021-22 “Confirmation Page” view.</a:t>
            </a:r>
          </a:p>
          <a:p>
            <a:endParaRPr lang="en-US" altLang="en-US" dirty="0"/>
          </a:p>
          <a:p>
            <a:r>
              <a:rPr lang="en-US" altLang="en-US" dirty="0"/>
              <a:t>Some states provide</a:t>
            </a:r>
            <a:r>
              <a:rPr lang="en-US" altLang="en-US" baseline="0" dirty="0"/>
              <a:t> </a:t>
            </a:r>
            <a:r>
              <a:rPr lang="en-US" altLang="en-US" dirty="0"/>
              <a:t>the option to transfer part</a:t>
            </a:r>
            <a:r>
              <a:rPr lang="en-US" altLang="en-US" baseline="0" dirty="0"/>
              <a:t> of the applicant’s FAFSA information into a state aid application.  </a:t>
            </a:r>
            <a:endParaRPr lang="en-US" altLang="en-US" dirty="0"/>
          </a:p>
          <a:p>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Parents of applicants are offered the option to transfer the parents’ data into another applicant's new FAFSA</a:t>
            </a:r>
            <a:r>
              <a:rPr lang="en-US" altLang="en-US" baseline="0" dirty="0"/>
              <a:t> form by clicking the blue box saying “Does your brother or sister need to complete a FAFSA?”</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If the applicant leaves the confirmation view before they click this link, they will not be able to return to transfer data to the application of a sibling.</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68</a:t>
            </a:fld>
            <a:endParaRPr lang="en-US" dirty="0"/>
          </a:p>
        </p:txBody>
      </p:sp>
    </p:spTree>
    <p:extLst>
      <p:ext uri="{BB962C8B-B14F-4D97-AF65-F5344CB8AC3E}">
        <p14:creationId xmlns:p14="http://schemas.microsoft.com/office/powerpoint/2010/main" val="1615754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2021-22 “Login” view with the “I am a parent, preparer,</a:t>
            </a:r>
            <a:r>
              <a:rPr lang="en-US" altLang="en-US" baseline="0" dirty="0"/>
              <a:t> or student from a Freely Associated State” option selected</a:t>
            </a:r>
            <a:r>
              <a:rPr lang="en-US" altLang="en-US" dirty="0"/>
              <a:t>. </a:t>
            </a:r>
          </a:p>
          <a:p>
            <a:endParaRPr lang="en-US" altLang="en-US" dirty="0"/>
          </a:p>
          <a:p>
            <a:r>
              <a:rPr lang="en-US" altLang="en-US" dirty="0"/>
              <a:t>The</a:t>
            </a:r>
            <a:r>
              <a:rPr lang="en-US" altLang="en-US" baseline="0" dirty="0"/>
              <a:t> SSN is masked by default and users have the ability to check the “Show SSN” box if they wish to see what is being typed in.</a:t>
            </a: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7</a:t>
            </a:fld>
            <a:endParaRPr lang="en-US" dirty="0"/>
          </a:p>
        </p:txBody>
      </p:sp>
    </p:spTree>
    <p:extLst>
      <p:ext uri="{BB962C8B-B14F-4D97-AF65-F5344CB8AC3E}">
        <p14:creationId xmlns:p14="http://schemas.microsoft.com/office/powerpoint/2010/main" val="1910656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a:t>
            </a:r>
            <a:r>
              <a:rPr lang="en-US" baseline="0" dirty="0"/>
              <a:t> “Disclaimer” view.</a:t>
            </a:r>
            <a:endParaRPr lang="en-US" dirty="0"/>
          </a:p>
        </p:txBody>
      </p:sp>
      <p:sp>
        <p:nvSpPr>
          <p:cNvPr id="4" name="Slide Number Placeholder 3"/>
          <p:cNvSpPr>
            <a:spLocks noGrp="1"/>
          </p:cNvSpPr>
          <p:nvPr>
            <p:ph type="sldNum" sz="quarter" idx="10"/>
          </p:nvPr>
        </p:nvSpPr>
        <p:spPr/>
        <p:txBody>
          <a:bodyPr/>
          <a:lstStyle/>
          <a:p>
            <a:pPr>
              <a:defRPr/>
            </a:pPr>
            <a:fld id="{F9194B43-29CA-4DB3-BB29-857BEC873564}" type="slidenum">
              <a:rPr lang="en-US" smtClean="0"/>
              <a:pPr>
                <a:defRPr/>
              </a:pPr>
              <a:t>8</a:t>
            </a:fld>
            <a:endParaRPr lang="en-US" dirty="0"/>
          </a:p>
        </p:txBody>
      </p:sp>
    </p:spTree>
    <p:extLst>
      <p:ext uri="{BB962C8B-B14F-4D97-AF65-F5344CB8AC3E}">
        <p14:creationId xmlns:p14="http://schemas.microsoft.com/office/powerpoint/2010/main" val="3900224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2021-22 “Get</a:t>
            </a:r>
            <a:r>
              <a:rPr lang="en-US" baseline="0" dirty="0"/>
              <a:t> Started” view.</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9</a:t>
            </a:fld>
            <a:endParaRPr lang="en-US" dirty="0"/>
          </a:p>
        </p:txBody>
      </p:sp>
    </p:spTree>
    <p:extLst>
      <p:ext uri="{BB962C8B-B14F-4D97-AF65-F5344CB8AC3E}">
        <p14:creationId xmlns:p14="http://schemas.microsoft.com/office/powerpoint/2010/main" val="36711477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3.svg"/><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3.svg"/><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age - Gradient">
    <p:bg>
      <p:bgPr>
        <a:solidFill>
          <a:srgbClr val="113C5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bg1">
                    <a:lumMod val="95000"/>
                  </a:schemeClr>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endParaRPr lang="en-US" dirty="0"/>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rgbClr val="FFFFFF"/>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dirty="0"/>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bg1">
                    <a:lumMod val="95000"/>
                  </a:schemeClr>
                </a:solidFill>
                <a:latin typeface="Oswald" pitchFamily="2" charset="77"/>
                <a:cs typeface="Arial"/>
              </a:defRPr>
            </a:lvl1pPr>
          </a:lstStyle>
          <a:p>
            <a:r>
              <a:rPr lang="en-US"/>
              <a:t>Click to edit Master title style</a:t>
            </a:r>
            <a:endParaRPr lang="en-US" dirty="0"/>
          </a:p>
        </p:txBody>
      </p:sp>
      <p:sp>
        <p:nvSpPr>
          <p:cNvPr id="2" name="Rectangle 1">
            <a:extLst>
              <a:ext uri="{FF2B5EF4-FFF2-40B4-BE49-F238E27FC236}">
                <a16:creationId xmlns:a16="http://schemas.microsoft.com/office/drawing/2014/main" id="{5C1DC299-7497-5145-82BD-20C48AB07BB1}"/>
              </a:ext>
            </a:extLst>
          </p:cNvPr>
          <p:cNvSpPr/>
          <p:nvPr userDrawn="1"/>
        </p:nvSpPr>
        <p:spPr>
          <a:xfrm>
            <a:off x="300447" y="5982789"/>
            <a:ext cx="2690948" cy="6668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10" name="Picture 9">
            <a:extLst>
              <a:ext uri="{FF2B5EF4-FFF2-40B4-BE49-F238E27FC236}">
                <a16:creationId xmlns:a16="http://schemas.microsoft.com/office/drawing/2014/main" id="{1008B5A6-FD7B-A642-AA78-C3E565A181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144" r="33090" b="1"/>
          <a:stretch/>
        </p:blipFill>
        <p:spPr>
          <a:xfrm>
            <a:off x="8215700" y="5868871"/>
            <a:ext cx="3398879" cy="606117"/>
          </a:xfrm>
          <a:prstGeom prst="rect">
            <a:avLst/>
          </a:prstGeom>
        </p:spPr>
      </p:pic>
    </p:spTree>
    <p:extLst>
      <p:ext uri="{BB962C8B-B14F-4D97-AF65-F5344CB8AC3E}">
        <p14:creationId xmlns:p14="http://schemas.microsoft.com/office/powerpoint/2010/main" val="2681150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endParaRPr lang="en-US" dirty="0"/>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27" name="Text Placeholder 2">
            <a:extLst>
              <a:ext uri="{FF2B5EF4-FFF2-40B4-BE49-F238E27FC236}">
                <a16:creationId xmlns:a16="http://schemas.microsoft.com/office/drawing/2014/main" id="{1F6D3F42-A01C-B640-A992-662012FCF362}"/>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pic>
        <p:nvPicPr>
          <p:cNvPr id="11" name="Graphic 10">
            <a:extLst>
              <a:ext uri="{FF2B5EF4-FFF2-40B4-BE49-F238E27FC236}">
                <a16:creationId xmlns:a16="http://schemas.microsoft.com/office/drawing/2014/main" id="{F04C5847-9762-6D4F-B8E5-55059641BC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4" name="Text Placeholder 2">
            <a:extLst>
              <a:ext uri="{FF2B5EF4-FFF2-40B4-BE49-F238E27FC236}">
                <a16:creationId xmlns:a16="http://schemas.microsoft.com/office/drawing/2014/main" id="{4BFDAC0F-1026-8B4A-89B8-BD324C899B7A}"/>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15" name="Text Placeholder 2">
            <a:extLst>
              <a:ext uri="{FF2B5EF4-FFF2-40B4-BE49-F238E27FC236}">
                <a16:creationId xmlns:a16="http://schemas.microsoft.com/office/drawing/2014/main" id="{54FD9BA0-3B13-4B4F-9D53-F4C496EDB7AF}"/>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603557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3939450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s - Solid">
    <p:bg>
      <p:bgPr>
        <a:solidFill>
          <a:srgbClr val="113C53"/>
        </a:solidFill>
        <a:effectLst/>
      </p:bgPr>
    </p:bg>
    <p:spTree>
      <p:nvGrpSpPr>
        <p:cNvPr id="1" name=""/>
        <p:cNvGrpSpPr/>
        <p:nvPr/>
      </p:nvGrpSpPr>
      <p:grpSpPr>
        <a:xfrm>
          <a:off x="0" y="0"/>
          <a:ext cx="0" cy="0"/>
          <a:chOff x="0" y="0"/>
          <a:chExt cx="0" cy="0"/>
        </a:xfrm>
      </p:grpSpPr>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endParaRPr lang="en-US" dirty="0"/>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6" name="Graphic 15">
            <a:extLst>
              <a:ext uri="{FF2B5EF4-FFF2-40B4-BE49-F238E27FC236}">
                <a16:creationId xmlns:a16="http://schemas.microsoft.com/office/drawing/2014/main" id="{6D419CEC-904E-984D-9595-79C2AE4811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7" name="Text Placeholder 2">
            <a:extLst>
              <a:ext uri="{FF2B5EF4-FFF2-40B4-BE49-F238E27FC236}">
                <a16:creationId xmlns:a16="http://schemas.microsoft.com/office/drawing/2014/main" id="{D4F3BDB6-042B-184D-B01B-3A6077A2A3DB}"/>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18" name="Picture Placeholder 31">
            <a:extLst>
              <a:ext uri="{FF2B5EF4-FFF2-40B4-BE49-F238E27FC236}">
                <a16:creationId xmlns:a16="http://schemas.microsoft.com/office/drawing/2014/main" id="{41E7C9A6-EAA2-644F-97BC-C10800C456FF}"/>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19" name="Picture Placeholder 31">
            <a:extLst>
              <a:ext uri="{FF2B5EF4-FFF2-40B4-BE49-F238E27FC236}">
                <a16:creationId xmlns:a16="http://schemas.microsoft.com/office/drawing/2014/main" id="{B0FBC219-8E73-5C4D-AE82-0FEEC3E3146E}"/>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2" name="Picture Placeholder 31">
            <a:extLst>
              <a:ext uri="{FF2B5EF4-FFF2-40B4-BE49-F238E27FC236}">
                <a16:creationId xmlns:a16="http://schemas.microsoft.com/office/drawing/2014/main" id="{EA4C5FCF-1EC6-F34F-B34A-D1F9FB536325}"/>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3" name="Text Placeholder 2">
            <a:extLst>
              <a:ext uri="{FF2B5EF4-FFF2-40B4-BE49-F238E27FC236}">
                <a16:creationId xmlns:a16="http://schemas.microsoft.com/office/drawing/2014/main" id="{A44502F9-7BFA-2D45-AE8E-960BD5E47821}"/>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34" name="Text Placeholder 2">
            <a:extLst>
              <a:ext uri="{FF2B5EF4-FFF2-40B4-BE49-F238E27FC236}">
                <a16:creationId xmlns:a16="http://schemas.microsoft.com/office/drawing/2014/main" id="{994479E2-76D8-2C4C-9F8C-DABC03449311}"/>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5" name="Text Placeholder 2">
            <a:extLst>
              <a:ext uri="{FF2B5EF4-FFF2-40B4-BE49-F238E27FC236}">
                <a16:creationId xmlns:a16="http://schemas.microsoft.com/office/drawing/2014/main" id="{DC0E37B4-267F-1A46-9042-4D3A3DB50761}"/>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36" name="Text Placeholder 2">
            <a:extLst>
              <a:ext uri="{FF2B5EF4-FFF2-40B4-BE49-F238E27FC236}">
                <a16:creationId xmlns:a16="http://schemas.microsoft.com/office/drawing/2014/main" id="{6A2AC13F-B9D0-9249-BEE5-B8A8F049A252}"/>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7" name="Text Placeholder 2">
            <a:extLst>
              <a:ext uri="{FF2B5EF4-FFF2-40B4-BE49-F238E27FC236}">
                <a16:creationId xmlns:a16="http://schemas.microsoft.com/office/drawing/2014/main" id="{8DB1C236-C813-D24D-89A9-4092DE846A47}"/>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15" name="Slide Number Placeholder 2">
            <a:extLst>
              <a:ext uri="{FF2B5EF4-FFF2-40B4-BE49-F238E27FC236}">
                <a16:creationId xmlns:a16="http://schemas.microsoft.com/office/drawing/2014/main" id="{31BC16CB-BC2F-6140-A4B4-F6ECE176262D}"/>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91116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dirty="0"/>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19" name="Graphic 18">
            <a:extLst>
              <a:ext uri="{FF2B5EF4-FFF2-40B4-BE49-F238E27FC236}">
                <a16:creationId xmlns:a16="http://schemas.microsoft.com/office/drawing/2014/main" id="{CCFA2AD5-B6B3-7849-8A53-1871287B10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1528804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s with Subtitle - Solid">
    <p:bg>
      <p:bgPr>
        <a:solidFill>
          <a:srgbClr val="113C53"/>
        </a:solidFill>
        <a:effectLst/>
      </p:bgPr>
    </p:bg>
    <p:spTree>
      <p:nvGrpSpPr>
        <p:cNvPr id="1" name=""/>
        <p:cNvGrpSpPr/>
        <p:nvPr/>
      </p:nvGrpSpPr>
      <p:grpSpPr>
        <a:xfrm>
          <a:off x="0" y="0"/>
          <a:ext cx="0" cy="0"/>
          <a:chOff x="0" y="0"/>
          <a:chExt cx="0" cy="0"/>
        </a:xfrm>
      </p:grpSpPr>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dirty="0"/>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endParaRPr lang="en-US" dirty="0"/>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bg1"/>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Subtitle if needed Cambria Italic 18pt font lorem ipsum</a:t>
            </a:r>
          </a:p>
        </p:txBody>
      </p:sp>
      <p:pic>
        <p:nvPicPr>
          <p:cNvPr id="21" name="Graphic 20">
            <a:extLst>
              <a:ext uri="{FF2B5EF4-FFF2-40B4-BE49-F238E27FC236}">
                <a16:creationId xmlns:a16="http://schemas.microsoft.com/office/drawing/2014/main" id="{DE21E8D5-80CA-9947-8BA7-B836C95DD9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22" name="Text Placeholder 2">
            <a:extLst>
              <a:ext uri="{FF2B5EF4-FFF2-40B4-BE49-F238E27FC236}">
                <a16:creationId xmlns:a16="http://schemas.microsoft.com/office/drawing/2014/main" id="{561CC6EE-6C25-B940-A317-AAA933C0C6A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3" name="Text Placeholder 2">
            <a:extLst>
              <a:ext uri="{FF2B5EF4-FFF2-40B4-BE49-F238E27FC236}">
                <a16:creationId xmlns:a16="http://schemas.microsoft.com/office/drawing/2014/main" id="{47C3A327-AA82-0647-9638-68B37864678B}"/>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33" name="Text Placeholder 2">
            <a:extLst>
              <a:ext uri="{FF2B5EF4-FFF2-40B4-BE49-F238E27FC236}">
                <a16:creationId xmlns:a16="http://schemas.microsoft.com/office/drawing/2014/main" id="{088C50DF-213B-9543-A8FD-AE86C811EEBB}"/>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7" name="Text Placeholder 2">
            <a:extLst>
              <a:ext uri="{FF2B5EF4-FFF2-40B4-BE49-F238E27FC236}">
                <a16:creationId xmlns:a16="http://schemas.microsoft.com/office/drawing/2014/main" id="{C2674F01-0026-AA49-86ED-73273366E37B}"/>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38" name="Text Placeholder 2">
            <a:extLst>
              <a:ext uri="{FF2B5EF4-FFF2-40B4-BE49-F238E27FC236}">
                <a16:creationId xmlns:a16="http://schemas.microsoft.com/office/drawing/2014/main" id="{FC4893B3-8D3E-8644-AE0F-C0BCA8CE6E20}"/>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9" name="Text Placeholder 2">
            <a:extLst>
              <a:ext uri="{FF2B5EF4-FFF2-40B4-BE49-F238E27FC236}">
                <a16:creationId xmlns:a16="http://schemas.microsoft.com/office/drawing/2014/main" id="{A3826E4A-8085-7E42-8CD1-66FAE6A8A205}"/>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16" name="Slide Number Placeholder 2">
            <a:extLst>
              <a:ext uri="{FF2B5EF4-FFF2-40B4-BE49-F238E27FC236}">
                <a16:creationId xmlns:a16="http://schemas.microsoft.com/office/drawing/2014/main" id="{A7E68BA8-9486-3A45-911E-59340889CA7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1230285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dirty="0"/>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dirty="0"/>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endParaRPr lang="en-US" dirty="0"/>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Subtitle if needed Cambria Italic 18pt font lorem ipsum</a:t>
            </a:r>
          </a:p>
        </p:txBody>
      </p:sp>
      <p:pic>
        <p:nvPicPr>
          <p:cNvPr id="15" name="Graphic 14">
            <a:extLst>
              <a:ext uri="{FF2B5EF4-FFF2-40B4-BE49-F238E27FC236}">
                <a16:creationId xmlns:a16="http://schemas.microsoft.com/office/drawing/2014/main" id="{90E157DF-5512-5F44-8803-64EA107D45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3017351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endParaRPr lang="en-US" dirty="0"/>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6" name="Picture Placeholder 31">
            <a:extLst>
              <a:ext uri="{FF2B5EF4-FFF2-40B4-BE49-F238E27FC236}">
                <a16:creationId xmlns:a16="http://schemas.microsoft.com/office/drawing/2014/main" id="{4D1459FC-7A2D-D446-B68B-518894B598FC}"/>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7" name="Picture Placeholder 31">
            <a:extLst>
              <a:ext uri="{FF2B5EF4-FFF2-40B4-BE49-F238E27FC236}">
                <a16:creationId xmlns:a16="http://schemas.microsoft.com/office/drawing/2014/main" id="{BC5B1BDF-387B-5246-8E69-336380B67456}"/>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8" name="Picture Placeholder 31">
            <a:extLst>
              <a:ext uri="{FF2B5EF4-FFF2-40B4-BE49-F238E27FC236}">
                <a16:creationId xmlns:a16="http://schemas.microsoft.com/office/drawing/2014/main" id="{000391C9-8FED-9249-9C8A-C897138FF87C}"/>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9" name="Picture Placeholder 31">
            <a:extLst>
              <a:ext uri="{FF2B5EF4-FFF2-40B4-BE49-F238E27FC236}">
                <a16:creationId xmlns:a16="http://schemas.microsoft.com/office/drawing/2014/main" id="{749B391D-45B1-5F43-B13D-239CB9053EC9}"/>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dirty="0"/>
              <a:t>icon</a:t>
            </a:r>
          </a:p>
        </p:txBody>
      </p:sp>
      <p:pic>
        <p:nvPicPr>
          <p:cNvPr id="23" name="Graphic 22">
            <a:extLst>
              <a:ext uri="{FF2B5EF4-FFF2-40B4-BE49-F238E27FC236}">
                <a16:creationId xmlns:a16="http://schemas.microsoft.com/office/drawing/2014/main" id="{3F6615B8-4182-3346-8F85-9239984EC9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0" name="Text Placeholder 2">
            <a:extLst>
              <a:ext uri="{FF2B5EF4-FFF2-40B4-BE49-F238E27FC236}">
                <a16:creationId xmlns:a16="http://schemas.microsoft.com/office/drawing/2014/main" id="{316D3445-2E7A-5F4D-B9A0-E3BEBFF95CA0}"/>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1" name="Text Placeholder 2">
            <a:extLst>
              <a:ext uri="{FF2B5EF4-FFF2-40B4-BE49-F238E27FC236}">
                <a16:creationId xmlns:a16="http://schemas.microsoft.com/office/drawing/2014/main" id="{6EAEE96C-945F-5B44-A64C-E22806948B53}"/>
              </a:ext>
            </a:extLst>
          </p:cNvPr>
          <p:cNvSpPr>
            <a:spLocks noGrp="1"/>
          </p:cNvSpPr>
          <p:nvPr>
            <p:ph type="body" sz="quarter" idx="32"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
        <p:nvSpPr>
          <p:cNvPr id="42" name="Text Placeholder 2">
            <a:extLst>
              <a:ext uri="{FF2B5EF4-FFF2-40B4-BE49-F238E27FC236}">
                <a16:creationId xmlns:a16="http://schemas.microsoft.com/office/drawing/2014/main" id="{2BF4CD29-3295-8545-A49F-FACDA562A4A3}"/>
              </a:ext>
            </a:extLst>
          </p:cNvPr>
          <p:cNvSpPr>
            <a:spLocks noGrp="1"/>
          </p:cNvSpPr>
          <p:nvPr>
            <p:ph type="body" sz="quarter" idx="33" hasCustomPrompt="1"/>
          </p:nvPr>
        </p:nvSpPr>
        <p:spPr>
          <a:xfrm>
            <a:off x="3728755"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3" name="Text Placeholder 2">
            <a:extLst>
              <a:ext uri="{FF2B5EF4-FFF2-40B4-BE49-F238E27FC236}">
                <a16:creationId xmlns:a16="http://schemas.microsoft.com/office/drawing/2014/main" id="{F9230096-0FE6-3049-B437-FAEC61777A51}"/>
              </a:ext>
            </a:extLst>
          </p:cNvPr>
          <p:cNvSpPr>
            <a:spLocks noGrp="1"/>
          </p:cNvSpPr>
          <p:nvPr>
            <p:ph type="body" sz="quarter" idx="34"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
        <p:nvSpPr>
          <p:cNvPr id="44" name="Text Placeholder 2">
            <a:extLst>
              <a:ext uri="{FF2B5EF4-FFF2-40B4-BE49-F238E27FC236}">
                <a16:creationId xmlns:a16="http://schemas.microsoft.com/office/drawing/2014/main" id="{3C6E7E8D-59F6-F143-8861-C811D5880B5A}"/>
              </a:ext>
            </a:extLst>
          </p:cNvPr>
          <p:cNvSpPr>
            <a:spLocks noGrp="1"/>
          </p:cNvSpPr>
          <p:nvPr>
            <p:ph type="body" sz="quarter" idx="35" hasCustomPrompt="1"/>
          </p:nvPr>
        </p:nvSpPr>
        <p:spPr>
          <a:xfrm>
            <a:off x="6543196"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5" name="Text Placeholder 2">
            <a:extLst>
              <a:ext uri="{FF2B5EF4-FFF2-40B4-BE49-F238E27FC236}">
                <a16:creationId xmlns:a16="http://schemas.microsoft.com/office/drawing/2014/main" id="{CF0A9C4F-AAF2-8A4F-9B1D-5C66134CC363}"/>
              </a:ext>
            </a:extLst>
          </p:cNvPr>
          <p:cNvSpPr>
            <a:spLocks noGrp="1"/>
          </p:cNvSpPr>
          <p:nvPr>
            <p:ph type="body" sz="quarter" idx="36"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
        <p:nvSpPr>
          <p:cNvPr id="46" name="Text Placeholder 2">
            <a:extLst>
              <a:ext uri="{FF2B5EF4-FFF2-40B4-BE49-F238E27FC236}">
                <a16:creationId xmlns:a16="http://schemas.microsoft.com/office/drawing/2014/main" id="{D27D2985-B3CE-E942-A848-85819BBA2E42}"/>
              </a:ext>
            </a:extLst>
          </p:cNvPr>
          <p:cNvSpPr>
            <a:spLocks noGrp="1"/>
          </p:cNvSpPr>
          <p:nvPr>
            <p:ph type="body" sz="quarter" idx="37" hasCustomPrompt="1"/>
          </p:nvPr>
        </p:nvSpPr>
        <p:spPr>
          <a:xfrm>
            <a:off x="9357637"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7" name="Text Placeholder 2">
            <a:extLst>
              <a:ext uri="{FF2B5EF4-FFF2-40B4-BE49-F238E27FC236}">
                <a16:creationId xmlns:a16="http://schemas.microsoft.com/office/drawing/2014/main" id="{BE5BA6E9-7B2A-E941-A938-E52F3E388239}"/>
              </a:ext>
            </a:extLst>
          </p:cNvPr>
          <p:cNvSpPr>
            <a:spLocks noGrp="1"/>
          </p:cNvSpPr>
          <p:nvPr>
            <p:ph type="body" sz="quarter" idx="38"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Tree>
    <p:extLst>
      <p:ext uri="{BB962C8B-B14F-4D97-AF65-F5344CB8AC3E}">
        <p14:creationId xmlns:p14="http://schemas.microsoft.com/office/powerpoint/2010/main" val="3527464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3" name="Picture Placeholder 31">
            <a:extLst>
              <a:ext uri="{FF2B5EF4-FFF2-40B4-BE49-F238E27FC236}">
                <a16:creationId xmlns:a16="http://schemas.microsoft.com/office/drawing/2014/main" id="{608486F2-265D-3B42-93AB-5DD0CFADBD92}"/>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4" name="Picture Placeholder 31">
            <a:extLst>
              <a:ext uri="{FF2B5EF4-FFF2-40B4-BE49-F238E27FC236}">
                <a16:creationId xmlns:a16="http://schemas.microsoft.com/office/drawing/2014/main" id="{6D3C39CC-42EB-6141-B066-5E83D3C6A1BD}"/>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5" name="Picture Placeholder 31">
            <a:extLst>
              <a:ext uri="{FF2B5EF4-FFF2-40B4-BE49-F238E27FC236}">
                <a16:creationId xmlns:a16="http://schemas.microsoft.com/office/drawing/2014/main" id="{0EBE093C-0AD5-4E4E-BA32-07E8961920D3}"/>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6" name="Picture Placeholder 31">
            <a:extLst>
              <a:ext uri="{FF2B5EF4-FFF2-40B4-BE49-F238E27FC236}">
                <a16:creationId xmlns:a16="http://schemas.microsoft.com/office/drawing/2014/main" id="{BEE9D677-E53D-7E43-B938-BE5D9EF21D32}"/>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dirty="0"/>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endParaRPr lang="en-US" dirty="0"/>
          </a:p>
        </p:txBody>
      </p:sp>
      <p:pic>
        <p:nvPicPr>
          <p:cNvPr id="17" name="Graphic 16">
            <a:extLst>
              <a:ext uri="{FF2B5EF4-FFF2-40B4-BE49-F238E27FC236}">
                <a16:creationId xmlns:a16="http://schemas.microsoft.com/office/drawing/2014/main" id="{C40E4A0E-3DFA-4F45-B0FA-D0B02E7505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8" name="Text Placeholder 2">
            <a:extLst>
              <a:ext uri="{FF2B5EF4-FFF2-40B4-BE49-F238E27FC236}">
                <a16:creationId xmlns:a16="http://schemas.microsoft.com/office/drawing/2014/main" id="{773A0FFB-6873-0843-9577-785CB055E84F}"/>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19" name="Text Placeholder 2">
            <a:extLst>
              <a:ext uri="{FF2B5EF4-FFF2-40B4-BE49-F238E27FC236}">
                <a16:creationId xmlns:a16="http://schemas.microsoft.com/office/drawing/2014/main" id="{F995C754-ACCD-9B45-9220-60FF3EEADA68}"/>
              </a:ext>
            </a:extLst>
          </p:cNvPr>
          <p:cNvSpPr>
            <a:spLocks noGrp="1"/>
          </p:cNvSpPr>
          <p:nvPr>
            <p:ph type="body" sz="quarter" idx="33"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
        <p:nvSpPr>
          <p:cNvPr id="20" name="Text Placeholder 2">
            <a:extLst>
              <a:ext uri="{FF2B5EF4-FFF2-40B4-BE49-F238E27FC236}">
                <a16:creationId xmlns:a16="http://schemas.microsoft.com/office/drawing/2014/main" id="{00556682-1081-4141-BC19-12FF1F241C7E}"/>
              </a:ext>
            </a:extLst>
          </p:cNvPr>
          <p:cNvSpPr>
            <a:spLocks noGrp="1"/>
          </p:cNvSpPr>
          <p:nvPr>
            <p:ph type="body" sz="quarter" idx="34" hasCustomPrompt="1"/>
          </p:nvPr>
        </p:nvSpPr>
        <p:spPr>
          <a:xfrm>
            <a:off x="3728755"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1" name="Text Placeholder 2">
            <a:extLst>
              <a:ext uri="{FF2B5EF4-FFF2-40B4-BE49-F238E27FC236}">
                <a16:creationId xmlns:a16="http://schemas.microsoft.com/office/drawing/2014/main" id="{7F6B70E0-7662-8C44-AB18-32DBD53DC545}"/>
              </a:ext>
            </a:extLst>
          </p:cNvPr>
          <p:cNvSpPr>
            <a:spLocks noGrp="1"/>
          </p:cNvSpPr>
          <p:nvPr>
            <p:ph type="body" sz="quarter" idx="35"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
        <p:nvSpPr>
          <p:cNvPr id="22" name="Text Placeholder 2">
            <a:extLst>
              <a:ext uri="{FF2B5EF4-FFF2-40B4-BE49-F238E27FC236}">
                <a16:creationId xmlns:a16="http://schemas.microsoft.com/office/drawing/2014/main" id="{A7523E12-AA2D-F542-A497-542FE67915B4}"/>
              </a:ext>
            </a:extLst>
          </p:cNvPr>
          <p:cNvSpPr>
            <a:spLocks noGrp="1"/>
          </p:cNvSpPr>
          <p:nvPr>
            <p:ph type="body" sz="quarter" idx="36" hasCustomPrompt="1"/>
          </p:nvPr>
        </p:nvSpPr>
        <p:spPr>
          <a:xfrm>
            <a:off x="6543196"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3" name="Text Placeholder 2">
            <a:extLst>
              <a:ext uri="{FF2B5EF4-FFF2-40B4-BE49-F238E27FC236}">
                <a16:creationId xmlns:a16="http://schemas.microsoft.com/office/drawing/2014/main" id="{D6A0CB81-DB7E-1544-AB78-BB245F0EF981}"/>
              </a:ext>
            </a:extLst>
          </p:cNvPr>
          <p:cNvSpPr>
            <a:spLocks noGrp="1"/>
          </p:cNvSpPr>
          <p:nvPr>
            <p:ph type="body" sz="quarter" idx="37"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
        <p:nvSpPr>
          <p:cNvPr id="26" name="Text Placeholder 2">
            <a:extLst>
              <a:ext uri="{FF2B5EF4-FFF2-40B4-BE49-F238E27FC236}">
                <a16:creationId xmlns:a16="http://schemas.microsoft.com/office/drawing/2014/main" id="{E4CB4C83-4FA7-3240-80D1-3F8A4B4A1A5B}"/>
              </a:ext>
            </a:extLst>
          </p:cNvPr>
          <p:cNvSpPr>
            <a:spLocks noGrp="1"/>
          </p:cNvSpPr>
          <p:nvPr>
            <p:ph type="body" sz="quarter" idx="38" hasCustomPrompt="1"/>
          </p:nvPr>
        </p:nvSpPr>
        <p:spPr>
          <a:xfrm>
            <a:off x="9357637"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9" name="Text Placeholder 2">
            <a:extLst>
              <a:ext uri="{FF2B5EF4-FFF2-40B4-BE49-F238E27FC236}">
                <a16:creationId xmlns:a16="http://schemas.microsoft.com/office/drawing/2014/main" id="{9CFA8544-0935-4E45-A188-781FA8ED7B49}"/>
              </a:ext>
            </a:extLst>
          </p:cNvPr>
          <p:cNvSpPr>
            <a:spLocks noGrp="1"/>
          </p:cNvSpPr>
          <p:nvPr>
            <p:ph type="body" sz="quarter" idx="39"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Tree>
    <p:extLst>
      <p:ext uri="{BB962C8B-B14F-4D97-AF65-F5344CB8AC3E}">
        <p14:creationId xmlns:p14="http://schemas.microsoft.com/office/powerpoint/2010/main" val="4223110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a:t>
            </a:r>
            <a:r>
              <a:rPr lang="en-US" dirty="0" err="1"/>
              <a:t>elit</a:t>
            </a:r>
            <a:r>
              <a:rPr lang="en-US" dirty="0"/>
              <a:t> libero, a pharetra </a:t>
            </a:r>
            <a:r>
              <a:rPr lang="en-US" dirty="0" err="1"/>
              <a:t>augue</a:t>
            </a:r>
            <a:r>
              <a:rPr lang="en-US" dirty="0"/>
              <a:t>. Maecenas </a:t>
            </a:r>
            <a:r>
              <a:rPr lang="en-US" dirty="0" err="1"/>
              <a:t>faucibus</a:t>
            </a:r>
            <a:r>
              <a:rPr lang="en-US" dirty="0"/>
              <a:t> </a:t>
            </a:r>
            <a:r>
              <a:rPr lang="en-US" dirty="0" err="1"/>
              <a:t>mollis</a:t>
            </a:r>
            <a:r>
              <a:rPr lang="en-US" dirty="0"/>
              <a:t> </a:t>
            </a:r>
            <a:r>
              <a:rPr lang="en-US" dirty="0" err="1"/>
              <a:t>interdum</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dirty="0"/>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904969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dirty="0"/>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75000"/>
            </a:schemeClr>
          </a:solidFill>
        </p:spPr>
        <p:txBody>
          <a:bodyPr anchor="t"/>
          <a:lstStyle>
            <a:lvl1pPr marL="0" indent="0" algn="l">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dirty="0"/>
              <a:t>title</a:t>
            </a:r>
          </a:p>
        </p:txBody>
      </p:sp>
      <p:pic>
        <p:nvPicPr>
          <p:cNvPr id="11" name="Graphic 10">
            <a:extLst>
              <a:ext uri="{FF2B5EF4-FFF2-40B4-BE49-F238E27FC236}">
                <a16:creationId xmlns:a16="http://schemas.microsoft.com/office/drawing/2014/main" id="{1D6A5F09-9BAA-1748-B50D-4FF3355FB2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a:t>
            </a:r>
          </a:p>
          <a:p>
            <a:pPr lvl="0"/>
            <a:endParaRPr lang="en-US" dirty="0"/>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a:t>
            </a:r>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2845655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ection Divider - Blue">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bg2"/>
                </a:solidFill>
              </a:defRPr>
            </a:lvl1pPr>
          </a:lstStyle>
          <a:p>
            <a:r>
              <a:rPr lang="en-US"/>
              <a:t>Section title</a:t>
            </a:r>
          </a:p>
        </p:txBody>
      </p:sp>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8EBA7DC6-560A-8F4D-B2A9-98779FC64A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476391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dirty="0"/>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3098349"/>
            <a:ext cx="2742931" cy="2427287"/>
          </a:xfrm>
        </p:spPr>
        <p:txBody>
          <a:bodyPr lIns="0">
            <a:normAutofit/>
          </a:bodyPr>
          <a:lstStyle>
            <a:lvl1pPr marL="0" marR="0" indent="0" algn="l" defTabSz="914196" rtl="0" eaLnBrk="1" fontAlgn="auto" latinLnBrk="0" hangingPunct="1">
              <a:lnSpc>
                <a:spcPct val="110000"/>
              </a:lnSpc>
              <a:spcBef>
                <a:spcPts val="1000"/>
              </a:spcBef>
              <a:spcAft>
                <a:spcPts val="0"/>
              </a:spcAft>
              <a:buClrTx/>
              <a:buSzTx/>
              <a:buFontTx/>
              <a:buNone/>
              <a:tabLst/>
              <a:defRPr sz="1400" b="0" i="0"/>
            </a:lvl1pPr>
            <a:lvl2pPr marL="457099" indent="0">
              <a:buFontTx/>
              <a:buNone/>
              <a:defRPr sz="1401" b="0" i="0"/>
            </a:lvl2pPr>
            <a:lvl3pPr marL="914196" indent="0">
              <a:buFontTx/>
              <a:buNone/>
              <a:defRPr sz="1401" b="0" i="0"/>
            </a:lvl3pPr>
            <a:lvl4pPr>
              <a:defRPr sz="1601"/>
            </a:lvl4pPr>
            <a:lvl5pPr>
              <a:defRPr sz="1601"/>
            </a:lvl5pPr>
          </a:lstStyle>
          <a:p>
            <a:pPr lvl="0"/>
            <a:r>
              <a:rPr lang="en-US" dirty="0"/>
              <a:t>Minimum font size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8" name="Text Placeholder 2">
            <a:extLst>
              <a:ext uri="{FF2B5EF4-FFF2-40B4-BE49-F238E27FC236}">
                <a16:creationId xmlns:a16="http://schemas.microsoft.com/office/drawing/2014/main" id="{6F8C08B0-6A9D-4A46-B14A-DF024A7B7DE7}"/>
              </a:ext>
            </a:extLst>
          </p:cNvPr>
          <p:cNvSpPr>
            <a:spLocks noGrp="1"/>
          </p:cNvSpPr>
          <p:nvPr>
            <p:ph type="body" sz="quarter" idx="19" hasCustomPrompt="1"/>
          </p:nvPr>
        </p:nvSpPr>
        <p:spPr>
          <a:xfrm>
            <a:off x="915051" y="2206507"/>
            <a:ext cx="2742932" cy="658370"/>
          </a:xfrm>
        </p:spPr>
        <p:txBody>
          <a:bodyPr vert="horz" lIns="0" tIns="0" rIns="0" bIns="0" rtlCol="0" anchor="b">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a:t>
            </a:r>
          </a:p>
          <a:p>
            <a:pPr lvl="0">
              <a:lnSpc>
                <a:spcPct val="80000"/>
              </a:lnSpc>
              <a:spcBef>
                <a:spcPts val="0"/>
              </a:spcBef>
            </a:pPr>
            <a:r>
              <a:rPr lang="en-US" dirty="0"/>
              <a:t>For Graph Description</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endParaRPr lang="en-US" dirty="0"/>
          </a:p>
        </p:txBody>
      </p:sp>
      <p:pic>
        <p:nvPicPr>
          <p:cNvPr id="9" name="Graphic 8">
            <a:extLst>
              <a:ext uri="{FF2B5EF4-FFF2-40B4-BE49-F238E27FC236}">
                <a16:creationId xmlns:a16="http://schemas.microsoft.com/office/drawing/2014/main" id="{536A697A-BE11-5E4B-8C4E-4AE342B919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675025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istic and Photo_Dark">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2A85D7E9-D0A0-0A48-99F2-7B1C96ADBF21}"/>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sp>
        <p:nvSpPr>
          <p:cNvPr id="2" name="Rectangle 1">
            <a:extLst>
              <a:ext uri="{FF2B5EF4-FFF2-40B4-BE49-F238E27FC236}">
                <a16:creationId xmlns:a16="http://schemas.microsoft.com/office/drawing/2014/main" id="{A664C960-FA1B-D841-83EE-33E7F21A1113}"/>
              </a:ext>
            </a:extLst>
          </p:cNvPr>
          <p:cNvSpPr/>
          <p:nvPr userDrawn="1"/>
        </p:nvSpPr>
        <p:spPr>
          <a:xfrm>
            <a:off x="0" y="0"/>
            <a:ext cx="6099048"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dirty="0"/>
              <a:t>45%</a:t>
            </a:r>
          </a:p>
        </p:txBody>
      </p:sp>
      <p:sp>
        <p:nvSpPr>
          <p:cNvPr id="16" name="Slide Number Placeholder 2">
            <a:extLst>
              <a:ext uri="{FF2B5EF4-FFF2-40B4-BE49-F238E27FC236}">
                <a16:creationId xmlns:a16="http://schemas.microsoft.com/office/drawing/2014/main" id="{A1741DAF-0538-5C40-9F25-82BFABAA9D65}"/>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3288171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Stat description</a:t>
            </a:r>
          </a:p>
        </p:txBody>
      </p:sp>
      <p:pic>
        <p:nvPicPr>
          <p:cNvPr id="20" name="Graphic 19">
            <a:extLst>
              <a:ext uri="{FF2B5EF4-FFF2-40B4-BE49-F238E27FC236}">
                <a16:creationId xmlns:a16="http://schemas.microsoft.com/office/drawing/2014/main" id="{A8FA750C-5993-AB41-8B9F-1190E960F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dirty="0"/>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5281694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lit Statistic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4C960-FA1B-D841-83EE-33E7F21A1113}"/>
              </a:ext>
            </a:extLst>
          </p:cNvPr>
          <p:cNvSpPr/>
          <p:nvPr userDrawn="1"/>
        </p:nvSpPr>
        <p:spPr>
          <a:xfrm>
            <a:off x="0" y="0"/>
            <a:ext cx="12192000"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dirty="0"/>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bg1"/>
                </a:solidFill>
                <a:latin typeface="Oswald" pitchFamily="2" charset="77"/>
              </a:defRPr>
            </a:lvl1pPr>
          </a:lstStyle>
          <a:p>
            <a:pPr lvl="0"/>
            <a:r>
              <a:rPr lang="en-US" dirty="0"/>
              <a:t>12%</a:t>
            </a:r>
          </a:p>
        </p:txBody>
      </p:sp>
      <p:sp>
        <p:nvSpPr>
          <p:cNvPr id="25" name="Slide Number Placeholder 2">
            <a:extLst>
              <a:ext uri="{FF2B5EF4-FFF2-40B4-BE49-F238E27FC236}">
                <a16:creationId xmlns:a16="http://schemas.microsoft.com/office/drawing/2014/main" id="{68B8EC41-ACF3-9E4D-834D-2A6F568A2487}"/>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
        <p:nvSpPr>
          <p:cNvPr id="14" name="Text Placeholder 2">
            <a:extLst>
              <a:ext uri="{FF2B5EF4-FFF2-40B4-BE49-F238E27FC236}">
                <a16:creationId xmlns:a16="http://schemas.microsoft.com/office/drawing/2014/main" id="{54A81B86-9E21-D546-A8D6-CA1F86D13EF9}"/>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16" name="Text Placeholder 2">
            <a:extLst>
              <a:ext uri="{FF2B5EF4-FFF2-40B4-BE49-F238E27FC236}">
                <a16:creationId xmlns:a16="http://schemas.microsoft.com/office/drawing/2014/main" id="{E020B4D2-6BAF-2D44-8219-8E2780FCE26D}"/>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Tree>
    <p:extLst>
      <p:ext uri="{BB962C8B-B14F-4D97-AF65-F5344CB8AC3E}">
        <p14:creationId xmlns:p14="http://schemas.microsoft.com/office/powerpoint/2010/main" val="2111048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dirty="0"/>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Oswald" pitchFamily="2" charset="77"/>
              </a:defRPr>
            </a:lvl1pPr>
          </a:lstStyle>
          <a:p>
            <a:pPr lvl="0"/>
            <a:r>
              <a:rPr lang="en-US" dirty="0"/>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dirty="0"/>
          </a:p>
        </p:txBody>
      </p:sp>
      <p:pic>
        <p:nvPicPr>
          <p:cNvPr id="16" name="Graphic 15">
            <a:extLst>
              <a:ext uri="{FF2B5EF4-FFF2-40B4-BE49-F238E27FC236}">
                <a16:creationId xmlns:a16="http://schemas.microsoft.com/office/drawing/2014/main" id="{784A2142-1E05-E949-B142-084635DE6D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3041718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spTree>
    <p:extLst>
      <p:ext uri="{BB962C8B-B14F-4D97-AF65-F5344CB8AC3E}">
        <p14:creationId xmlns:p14="http://schemas.microsoft.com/office/powerpoint/2010/main" val="1214036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75000"/>
            </a:schemeClr>
          </a:solidFill>
        </p:spPr>
        <p:txBody>
          <a:bodyPr anchor="t"/>
          <a:lstStyle>
            <a:lvl1pPr marL="0" indent="0" algn="ctr">
              <a:buNone/>
              <a:defRPr sz="18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spTree>
    <p:extLst>
      <p:ext uri="{BB962C8B-B14F-4D97-AF65-F5344CB8AC3E}">
        <p14:creationId xmlns:p14="http://schemas.microsoft.com/office/powerpoint/2010/main" val="7014667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spTree>
    <p:extLst>
      <p:ext uri="{BB962C8B-B14F-4D97-AF65-F5344CB8AC3E}">
        <p14:creationId xmlns:p14="http://schemas.microsoft.com/office/powerpoint/2010/main" val="51753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a:t>
            </a:r>
            <a:r>
              <a:rPr lang="en-US" dirty="0" err="1"/>
              <a:t>elit</a:t>
            </a:r>
            <a:r>
              <a:rPr lang="en-US" dirty="0"/>
              <a:t> libero, a pharetra </a:t>
            </a:r>
            <a:r>
              <a:rPr lang="en-US" dirty="0" err="1"/>
              <a:t>augue</a:t>
            </a:r>
            <a:r>
              <a:rPr lang="en-US" dirty="0"/>
              <a:t>. Maecenas </a:t>
            </a:r>
            <a:r>
              <a:rPr lang="en-US" dirty="0" err="1"/>
              <a:t>faucibus</a:t>
            </a:r>
            <a:r>
              <a:rPr lang="en-US" dirty="0"/>
              <a:t> </a:t>
            </a:r>
            <a:r>
              <a:rPr lang="en-US" dirty="0" err="1"/>
              <a:t>mollis</a:t>
            </a:r>
            <a:r>
              <a:rPr lang="en-US" dirty="0"/>
              <a:t> </a:t>
            </a:r>
            <a:r>
              <a:rPr lang="en-US" dirty="0" err="1"/>
              <a:t>interdum</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dirty="0"/>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45" y="258793"/>
            <a:ext cx="1561196" cy="216854"/>
          </a:xfrm>
          <a:prstGeom prst="rect">
            <a:avLst/>
          </a:prstGeom>
        </p:spPr>
      </p:pic>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6473918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a:t>
            </a:r>
            <a:r>
              <a:rPr lang="en-US" dirty="0" err="1"/>
              <a:t>elit</a:t>
            </a:r>
            <a:r>
              <a:rPr lang="en-US" dirty="0"/>
              <a:t> libero, a pharetra </a:t>
            </a:r>
            <a:r>
              <a:rPr lang="en-US" dirty="0" err="1"/>
              <a:t>augue</a:t>
            </a:r>
            <a:r>
              <a:rPr lang="en-US" dirty="0"/>
              <a:t>. Maecenas </a:t>
            </a:r>
            <a:r>
              <a:rPr lang="en-US" dirty="0" err="1"/>
              <a:t>faucibus</a:t>
            </a:r>
            <a:r>
              <a:rPr lang="en-US" dirty="0"/>
              <a:t> </a:t>
            </a:r>
            <a:r>
              <a:rPr lang="en-US" dirty="0" err="1"/>
              <a:t>mollis</a:t>
            </a:r>
            <a:r>
              <a:rPr lang="en-US" dirty="0"/>
              <a:t> </a:t>
            </a:r>
            <a:r>
              <a:rPr lang="en-US" dirty="0" err="1"/>
              <a:t>interdum</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dirty="0"/>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dirty="0"/>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spTree>
    <p:extLst>
      <p:ext uri="{BB962C8B-B14F-4D97-AF65-F5344CB8AC3E}">
        <p14:creationId xmlns:p14="http://schemas.microsoft.com/office/powerpoint/2010/main" val="1574306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Divider -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dirty="0"/>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6" name="Graphic 5">
            <a:extLst>
              <a:ext uri="{FF2B5EF4-FFF2-40B4-BE49-F238E27FC236}">
                <a16:creationId xmlns:a16="http://schemas.microsoft.com/office/drawing/2014/main" id="{8FBFD588-EF7E-FE4F-9A0F-B0593CFFF1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8" name="Slide Number Placeholder 5">
            <a:extLst>
              <a:ext uri="{FF2B5EF4-FFF2-40B4-BE49-F238E27FC236}">
                <a16:creationId xmlns:a16="http://schemas.microsoft.com/office/drawing/2014/main" id="{11FCD031-E1A7-D142-B0AF-3B0DFBB82CAB}"/>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6208622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lvl1pPr>
          </a:lstStyle>
          <a:p>
            <a:r>
              <a:rPr lang="en-AU" dirty="0"/>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lvl1pPr>
          </a:lstStyle>
          <a:p>
            <a:r>
              <a:rPr lang="en-AU" dirty="0"/>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lvl1pPr>
          </a:lstStyle>
          <a:p>
            <a:r>
              <a:rPr lang="en-AU" dirty="0"/>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dirty="0"/>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dirty="0"/>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1"/>
            <a:ext cx="4620126" cy="848242"/>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dirty="0"/>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dirty="0"/>
              <a:t>Edit Master text styles</a:t>
            </a:r>
          </a:p>
        </p:txBody>
      </p:sp>
      <p:pic>
        <p:nvPicPr>
          <p:cNvPr id="30" name="Graphic 29">
            <a:extLst>
              <a:ext uri="{FF2B5EF4-FFF2-40B4-BE49-F238E27FC236}">
                <a16:creationId xmlns:a16="http://schemas.microsoft.com/office/drawing/2014/main" id="{59D2CAEF-45A5-5F43-83E9-D0622CCAFB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17269034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10D5C4-E678-CF44-ADB8-F2AC9EADD8BF}"/>
              </a:ext>
              <a:ext uri="{C183D7F6-B498-43B3-948B-1728B52AA6E4}">
                <adec:decorative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 r="-1" b="15625"/>
          <a:stretch/>
        </p:blipFill>
        <p:spPr>
          <a:xfrm>
            <a:off x="0" y="0"/>
            <a:ext cx="12192000" cy="6858000"/>
          </a:xfrm>
          <a:prstGeom prst="rect">
            <a:avLst/>
          </a:prstGeom>
        </p:spPr>
      </p:pic>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dirty="0"/>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dirty="0"/>
              <a:t>Insert text here</a:t>
            </a:r>
          </a:p>
        </p:txBody>
      </p:sp>
    </p:spTree>
    <p:extLst>
      <p:ext uri="{BB962C8B-B14F-4D97-AF65-F5344CB8AC3E}">
        <p14:creationId xmlns:p14="http://schemas.microsoft.com/office/powerpoint/2010/main" val="19996777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Info 1">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2652481" y="2738783"/>
            <a:ext cx="1630761" cy="16124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4825534" y="2391120"/>
            <a:ext cx="4878034" cy="798177"/>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3068795" y="3033593"/>
            <a:ext cx="800100" cy="91440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4825534" y="3792797"/>
            <a:ext cx="4878034"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dirty="0"/>
              <a:t>Phone: 703-888-8888</a:t>
            </a:r>
          </a:p>
          <a:p>
            <a:pPr lvl="0"/>
            <a:r>
              <a:rPr lang="en-US" dirty="0"/>
              <a:t>E-mail: </a:t>
            </a:r>
            <a:r>
              <a:rPr lang="en-US" dirty="0" err="1"/>
              <a:t>name@accenture.com</a:t>
            </a:r>
            <a:endParaRPr lang="en-US" dirty="0"/>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4825534" y="3251516"/>
            <a:ext cx="4878034" cy="394981"/>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dirty="0"/>
              <a:t>Insert Name</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087556"/>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4944704"/>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26" name="Slide Number Placeholder 2">
            <a:extLst>
              <a:ext uri="{FF2B5EF4-FFF2-40B4-BE49-F238E27FC236}">
                <a16:creationId xmlns:a16="http://schemas.microsoft.com/office/drawing/2014/main" id="{F856A29B-4189-CE46-91C3-538C787CF21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19621011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act Info 2">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5583435" y="1040529"/>
            <a:ext cx="1005118" cy="99380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2370061" y="2812213"/>
            <a:ext cx="7674892" cy="860371"/>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5849429" y="1220059"/>
            <a:ext cx="493141" cy="56359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2370061" y="4225945"/>
            <a:ext cx="7688338"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dirty="0"/>
              <a:t>Phone: 703-888-8888</a:t>
            </a:r>
          </a:p>
          <a:p>
            <a:pPr lvl="0"/>
            <a:r>
              <a:rPr lang="en-US" dirty="0"/>
              <a:t>E-mail: </a:t>
            </a:r>
            <a:r>
              <a:rPr lang="en-US" dirty="0" err="1"/>
              <a:t>name@accenture.com</a:t>
            </a:r>
            <a:endParaRPr lang="en-US" dirty="0"/>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2370060" y="3696872"/>
            <a:ext cx="7688339" cy="529215"/>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dirty="0"/>
              <a:t>Insert Name(S)</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520690"/>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5377838"/>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16" name="Slide Number Placeholder 2">
            <a:extLst>
              <a:ext uri="{FF2B5EF4-FFF2-40B4-BE49-F238E27FC236}">
                <a16:creationId xmlns:a16="http://schemas.microsoft.com/office/drawing/2014/main" id="{03C3B9B8-ECBC-4942-8106-2D8B652A3A6C}"/>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30778507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_Dar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702A4-8FC5-1B47-B7A5-071A20A1E6CB}"/>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dirty="0">
                <a:solidFill>
                  <a:schemeClr val="bg1"/>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bg1"/>
                </a:solidFill>
                <a:latin typeface="Oswald" pitchFamily="2" charset="77"/>
              </a:defRPr>
            </a:lvl1pPr>
          </a:lstStyle>
          <a:p>
            <a:pPr lvl="0"/>
            <a:r>
              <a:rPr lang="en-US" dirty="0"/>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smtClean="0">
                <a:solidFill>
                  <a:schemeClr val="accent2"/>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dirty="0"/>
              <a:t>—QUOTE ATTRIBUTION</a:t>
            </a:r>
          </a:p>
        </p:txBody>
      </p:sp>
    </p:spTree>
    <p:extLst>
      <p:ext uri="{BB962C8B-B14F-4D97-AF65-F5344CB8AC3E}">
        <p14:creationId xmlns:p14="http://schemas.microsoft.com/office/powerpoint/2010/main" val="2444261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dirty="0">
                <a:solidFill>
                  <a:schemeClr val="accent2"/>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tx1"/>
                </a:solidFill>
                <a:latin typeface="Oswald" pitchFamily="2" charset="77"/>
              </a:defRPr>
            </a:lvl1pPr>
          </a:lstStyle>
          <a:p>
            <a:pPr lvl="0"/>
            <a:r>
              <a:rPr lang="en-US" dirty="0"/>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a:solidFill>
                  <a:schemeClr val="accent1"/>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dirty="0"/>
              <a:t>—QUOTE ATTRIBUTION</a:t>
            </a:r>
          </a:p>
        </p:txBody>
      </p:sp>
      <p:pic>
        <p:nvPicPr>
          <p:cNvPr id="9" name="Graphic 8">
            <a:extLst>
              <a:ext uri="{FF2B5EF4-FFF2-40B4-BE49-F238E27FC236}">
                <a16:creationId xmlns:a16="http://schemas.microsoft.com/office/drawing/2014/main" id="{3EF31C55-D879-8447-9A96-BCBCA7DB040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45" y="258793"/>
            <a:ext cx="1561196" cy="216854"/>
          </a:xfrm>
          <a:prstGeom prst="rect">
            <a:avLst/>
          </a:prstGeom>
        </p:spPr>
      </p:pic>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8442835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pic>
        <p:nvPicPr>
          <p:cNvPr id="5" name="Graphic 4">
            <a:extLst>
              <a:ext uri="{FF2B5EF4-FFF2-40B4-BE49-F238E27FC236}">
                <a16:creationId xmlns:a16="http://schemas.microsoft.com/office/drawing/2014/main" id="{F0A96353-80DA-5948-A2B3-A115D18E7F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7746565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dirty="0"/>
          </a:p>
        </p:txBody>
      </p:sp>
      <p:pic>
        <p:nvPicPr>
          <p:cNvPr id="3" name="Graphic 2">
            <a:extLst>
              <a:ext uri="{FF2B5EF4-FFF2-40B4-BE49-F238E27FC236}">
                <a16:creationId xmlns:a16="http://schemas.microsoft.com/office/drawing/2014/main" id="{FC31F1AF-84DC-1A40-942A-08752612E4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0668071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pic>
        <p:nvPicPr>
          <p:cNvPr id="6" name="Picture 5">
            <a:extLst>
              <a:ext uri="{FF2B5EF4-FFF2-40B4-BE49-F238E27FC236}">
                <a16:creationId xmlns:a16="http://schemas.microsoft.com/office/drawing/2014/main" id="{7686EF34-FE1C-BD41-B131-F774425A9B3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2877"/>
            <a:ext cx="718508" cy="641525"/>
          </a:xfrm>
          <a:prstGeom prst="rect">
            <a:avLst/>
          </a:prstGeom>
        </p:spPr>
      </p:pic>
      <p:pic>
        <p:nvPicPr>
          <p:cNvPr id="18" name="Picture 17">
            <a:extLst>
              <a:ext uri="{FF2B5EF4-FFF2-40B4-BE49-F238E27FC236}">
                <a16:creationId xmlns:a16="http://schemas.microsoft.com/office/drawing/2014/main" id="{84F960D6-2F3A-4F43-9FF1-482691D6C6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897097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dirty="0"/>
          </a:p>
        </p:txBody>
      </p:sp>
      <p:pic>
        <p:nvPicPr>
          <p:cNvPr id="3" name="Picture 2">
            <a:extLst>
              <a:ext uri="{FF2B5EF4-FFF2-40B4-BE49-F238E27FC236}">
                <a16:creationId xmlns:a16="http://schemas.microsoft.com/office/drawing/2014/main" id="{586F45E1-1518-1D45-838E-FF17B2794EA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7583"/>
            <a:ext cx="713232" cy="636815"/>
          </a:xfrm>
          <a:prstGeom prst="rect">
            <a:avLst/>
          </a:prstGeom>
        </p:spPr>
      </p:pic>
      <p:pic>
        <p:nvPicPr>
          <p:cNvPr id="4" name="Picture 3">
            <a:extLst>
              <a:ext uri="{FF2B5EF4-FFF2-40B4-BE49-F238E27FC236}">
                <a16:creationId xmlns:a16="http://schemas.microsoft.com/office/drawing/2014/main" id="{1C6DE1D6-D467-BF43-ABF6-DA27BE1871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3416321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Divider with Subtitle - Gradient">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bg2"/>
                </a:solidFill>
              </a:defRPr>
            </a:lvl1pPr>
          </a:lstStyle>
          <a:p>
            <a:r>
              <a:rPr lang="en-US" dirty="0"/>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bg2"/>
                </a:solidFill>
                <a:latin typeface="Cambria" panose="02040503050406030204" pitchFamily="18" charset="0"/>
              </a:defRPr>
            </a:lvl1pPr>
          </a:lstStyle>
          <a:p>
            <a:pPr lvl="0"/>
            <a:r>
              <a:rPr lang="en-US" dirty="0"/>
              <a:t>Subtitle if needed Cambria 18pt font lorem ipsum</a:t>
            </a:r>
          </a:p>
        </p:txBody>
      </p:sp>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bg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pic>
        <p:nvPicPr>
          <p:cNvPr id="10" name="Graphic 9">
            <a:extLst>
              <a:ext uri="{FF2B5EF4-FFF2-40B4-BE49-F238E27FC236}">
                <a16:creationId xmlns:a16="http://schemas.microsoft.com/office/drawing/2014/main" id="{C82FC6A4-10B3-BC41-B154-89E35DD254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4219468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a:spLocks/>
          </p:cNvSpPr>
          <p:nvPr userDrawn="1"/>
        </p:nvSpPr>
        <p:spPr bwMode="auto">
          <a:xfrm>
            <a:off x="-31629" y="0"/>
            <a:ext cx="12223629" cy="895336"/>
          </a:xfrm>
          <a:prstGeom prst="rect">
            <a:avLst/>
          </a:prstGeom>
          <a:solidFill>
            <a:srgbClr val="345065"/>
          </a:solidFill>
          <a:ln>
            <a:noFill/>
          </a:ln>
        </p:spPr>
        <p:txBody>
          <a:bodyPr lIns="0" tIns="0" rIns="0" bIns="0"/>
          <a:lstStyle/>
          <a:p>
            <a:endParaRPr lang="en-US" sz="2400" dirty="0"/>
          </a:p>
        </p:txBody>
      </p:sp>
      <p:sp>
        <p:nvSpPr>
          <p:cNvPr id="5" name="Title 1"/>
          <p:cNvSpPr>
            <a:spLocks noGrp="1"/>
          </p:cNvSpPr>
          <p:nvPr>
            <p:ph type="title" hasCustomPrompt="1"/>
          </p:nvPr>
        </p:nvSpPr>
        <p:spPr>
          <a:xfrm>
            <a:off x="203200" y="191822"/>
            <a:ext cx="11235552" cy="485775"/>
          </a:xfrm>
          <a:prstGeom prst="rect">
            <a:avLst/>
          </a:prstGeom>
        </p:spPr>
        <p:txBody>
          <a:bodyPr/>
          <a:lstStyle>
            <a:lvl1pPr algn="ctr">
              <a:defRPr sz="3733">
                <a:solidFill>
                  <a:schemeClr val="bg1"/>
                </a:solidFill>
                <a:latin typeface="Arial"/>
                <a:cs typeface="Arial"/>
              </a:defRPr>
            </a:lvl1pPr>
          </a:lstStyle>
          <a:p>
            <a:r>
              <a:rPr lang="en-US" dirty="0"/>
              <a:t>CLICK TO ADD TITLE</a:t>
            </a:r>
          </a:p>
        </p:txBody>
      </p:sp>
      <p:sp>
        <p:nvSpPr>
          <p:cNvPr id="6" name="Rectangle 5"/>
          <p:cNvSpPr>
            <a:spLocks/>
          </p:cNvSpPr>
          <p:nvPr userDrawn="1"/>
        </p:nvSpPr>
        <p:spPr bwMode="auto">
          <a:xfrm>
            <a:off x="0" y="6324601"/>
            <a:ext cx="12192000" cy="533400"/>
          </a:xfrm>
          <a:prstGeom prst="rect">
            <a:avLst/>
          </a:prstGeom>
          <a:solidFill>
            <a:srgbClr val="345065"/>
          </a:solidFill>
          <a:ln>
            <a:noFill/>
          </a:ln>
        </p:spPr>
        <p:txBody>
          <a:bodyPr lIns="0" tIns="0" rIns="0" bIns="0"/>
          <a:lstStyle/>
          <a:p>
            <a:endParaRPr lang="en-US" sz="2400" dirty="0"/>
          </a:p>
        </p:txBody>
      </p:sp>
      <p:sp>
        <p:nvSpPr>
          <p:cNvPr id="8" name="TextBox 7"/>
          <p:cNvSpPr txBox="1"/>
          <p:nvPr userDrawn="1"/>
        </p:nvSpPr>
        <p:spPr>
          <a:xfrm>
            <a:off x="28527" y="6499929"/>
            <a:ext cx="639877" cy="379656"/>
          </a:xfrm>
          <a:prstGeom prst="rect">
            <a:avLst/>
          </a:prstGeom>
          <a:noFill/>
        </p:spPr>
        <p:txBody>
          <a:bodyPr wrap="square" rtlCol="0">
            <a:spAutoFit/>
          </a:bodyPr>
          <a:lstStyle/>
          <a:p>
            <a:fld id="{7D0A11C7-9596-AB4E-909A-AAC699D6101A}" type="slidenum">
              <a:rPr lang="en-US" sz="1867" smtClean="0">
                <a:solidFill>
                  <a:schemeClr val="bg1"/>
                </a:solidFill>
                <a:latin typeface="Arial"/>
                <a:cs typeface="Arial"/>
              </a:rPr>
              <a:t>‹#›</a:t>
            </a:fld>
            <a:endParaRPr lang="en-US" sz="1867" dirty="0">
              <a:solidFill>
                <a:schemeClr val="bg1"/>
              </a:solidFill>
              <a:latin typeface="Arial"/>
              <a:cs typeface="Arial"/>
            </a:endParaRPr>
          </a:p>
        </p:txBody>
      </p: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432800" y="6438112"/>
            <a:ext cx="3657600" cy="343689"/>
          </a:xfrm>
          <a:prstGeom prst="rect">
            <a:avLst/>
          </a:prstGeom>
        </p:spPr>
      </p:pic>
    </p:spTree>
    <p:extLst>
      <p:ext uri="{BB962C8B-B14F-4D97-AF65-F5344CB8AC3E}">
        <p14:creationId xmlns:p14="http://schemas.microsoft.com/office/powerpoint/2010/main" val="547526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dirty="0"/>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dirty="0"/>
              <a:t>Subtitle if needed Cambria 18pt font lorem ipsum</a:t>
            </a:r>
          </a:p>
        </p:txBody>
      </p:sp>
      <p:pic>
        <p:nvPicPr>
          <p:cNvPr id="8" name="Graphic 7">
            <a:extLst>
              <a:ext uri="{FF2B5EF4-FFF2-40B4-BE49-F238E27FC236}">
                <a16:creationId xmlns:a16="http://schemas.microsoft.com/office/drawing/2014/main" id="{F79C3A6F-13CB-A94E-A957-F08735F09C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3189283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endParaRPr lang="en-US" dirty="0"/>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7" name="Graphic 6">
            <a:extLst>
              <a:ext uri="{FF2B5EF4-FFF2-40B4-BE49-F238E27FC236}">
                <a16:creationId xmlns:a16="http://schemas.microsoft.com/office/drawing/2014/main" id="{C494697A-99C0-9042-A2C2-54CAB646FD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072420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87183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lumns - Gradient">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endParaRPr lang="en-US" dirty="0"/>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 insert text here</a:t>
            </a:r>
          </a:p>
        </p:txBody>
      </p:sp>
    </p:spTree>
    <p:extLst>
      <p:ext uri="{BB962C8B-B14F-4D97-AF65-F5344CB8AC3E}">
        <p14:creationId xmlns:p14="http://schemas.microsoft.com/office/powerpoint/2010/main" val="4028217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wo Columns - Gradient">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3836226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endParaRPr lang="en-US" dirty="0"/>
          </a:p>
        </p:txBody>
      </p:sp>
    </p:spTree>
    <p:extLst>
      <p:ext uri="{BB962C8B-B14F-4D97-AF65-F5344CB8AC3E}">
        <p14:creationId xmlns:p14="http://schemas.microsoft.com/office/powerpoint/2010/main" val="3854450029"/>
      </p:ext>
    </p:extLst>
  </p:cSld>
  <p:clrMap bg1="lt1" tx1="dk1" bg2="lt2" tx2="dk2" accent1="accent1" accent2="accent2" accent3="accent3" accent4="accent4" accent5="accent5" accent6="accent6" hlink="hlink" folHlink="folHlink"/>
  <p:sldLayoutIdLst>
    <p:sldLayoutId id="2147483707" r:id="rId1"/>
    <p:sldLayoutId id="2147483703" r:id="rId2"/>
    <p:sldLayoutId id="2147483708" r:id="rId3"/>
    <p:sldLayoutId id="2147483709" r:id="rId4"/>
    <p:sldLayoutId id="2147483710" r:id="rId5"/>
    <p:sldLayoutId id="2147483698" r:id="rId6"/>
    <p:sldLayoutId id="2147483676" r:id="rId7"/>
    <p:sldLayoutId id="2147483733" r:id="rId8"/>
    <p:sldLayoutId id="2147483734" r:id="rId9"/>
    <p:sldLayoutId id="2147483691" r:id="rId10"/>
    <p:sldLayoutId id="2147483655" r:id="rId11"/>
    <p:sldLayoutId id="2147483692" r:id="rId12"/>
    <p:sldLayoutId id="2147483659" r:id="rId13"/>
    <p:sldLayoutId id="2147483693" r:id="rId14"/>
    <p:sldLayoutId id="2147483683" r:id="rId15"/>
    <p:sldLayoutId id="2147483702" r:id="rId16"/>
    <p:sldLayoutId id="2147483685" r:id="rId17"/>
    <p:sldLayoutId id="2147483719" r:id="rId18"/>
    <p:sldLayoutId id="2147483682" r:id="rId19"/>
    <p:sldLayoutId id="2147483686" r:id="rId20"/>
    <p:sldLayoutId id="2147483712" r:id="rId21"/>
    <p:sldLayoutId id="2147483713" r:id="rId22"/>
    <p:sldLayoutId id="2147483716" r:id="rId23"/>
    <p:sldLayoutId id="2147483717" r:id="rId24"/>
    <p:sldLayoutId id="2147483718" r:id="rId25"/>
    <p:sldLayoutId id="2147483726" r:id="rId26"/>
    <p:sldLayoutId id="2147483720" r:id="rId27"/>
    <p:sldLayoutId id="2147483681" r:id="rId28"/>
    <p:sldLayoutId id="2147483731" r:id="rId29"/>
    <p:sldLayoutId id="2147483722" r:id="rId30"/>
    <p:sldLayoutId id="2147483723" r:id="rId31"/>
    <p:sldLayoutId id="2147483724" r:id="rId32"/>
    <p:sldLayoutId id="2147483725" r:id="rId33"/>
    <p:sldLayoutId id="2147483711" r:id="rId34"/>
    <p:sldLayoutId id="2147483715" r:id="rId35"/>
    <p:sldLayoutId id="2147483689" r:id="rId36"/>
    <p:sldLayoutId id="2147483687" r:id="rId37"/>
    <p:sldLayoutId id="2147483728" r:id="rId38"/>
    <p:sldLayoutId id="2147483730" r:id="rId39"/>
    <p:sldLayoutId id="2147483735" r:id="rId40"/>
  </p:sldLayoutIdLst>
  <p:hf hdr="0" ftr="0" dt="0"/>
  <p:txStyles>
    <p:titleStyle>
      <a:lvl1pPr algn="l" defTabSz="914173" rtl="0" eaLnBrk="1" latinLnBrk="0" hangingPunct="1">
        <a:lnSpc>
          <a:spcPct val="90000"/>
        </a:lnSpc>
        <a:spcBef>
          <a:spcPct val="0"/>
        </a:spcBef>
        <a:buNone/>
        <a:defRPr sz="4000" b="1" i="0" kern="1200" cap="all" spc="40" baseline="0">
          <a:solidFill>
            <a:schemeClr val="tx1"/>
          </a:solidFill>
          <a:latin typeface="Oswald" pitchFamily="2" charset="77"/>
          <a:ea typeface="Noto Serif" panose="02020502060505020204" pitchFamily="18" charset="0"/>
          <a:cs typeface="Noto Serif" panose="02020502060505020204" pitchFamily="18"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2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userDrawn="1">
          <p15:clr>
            <a:srgbClr val="F26B43"/>
          </p15:clr>
        </p15:guide>
        <p15:guide id="2" orient="horz" pos="192" userDrawn="1">
          <p15:clr>
            <a:srgbClr val="F26B43"/>
          </p15:clr>
        </p15:guide>
        <p15:guide id="3" pos="768" userDrawn="1">
          <p15:clr>
            <a:srgbClr val="F26B43"/>
          </p15:clr>
        </p15:guide>
        <p15:guide id="4" pos="9473" userDrawn="1">
          <p15:clr>
            <a:srgbClr val="F26B43"/>
          </p15:clr>
        </p15:guide>
        <p15:guide id="5" orient="horz" pos="768" userDrawn="1">
          <p15:clr>
            <a:srgbClr val="F26B43"/>
          </p15:clr>
        </p15:guide>
        <p15:guide id="6" orient="horz" pos="4992" userDrawn="1">
          <p15:clr>
            <a:srgbClr val="F26B43"/>
          </p15:clr>
        </p15:guide>
        <p15:guide id="7" orient="horz" pos="5592" userDrawn="1">
          <p15:clr>
            <a:srgbClr val="F26B43"/>
          </p15:clr>
        </p15:guide>
        <p15:guide id="8" pos="9801" userDrawn="1">
          <p15:clr>
            <a:srgbClr val="F26B43"/>
          </p15:clr>
        </p15:guide>
        <p15:guide id="9" pos="197" userDrawn="1">
          <p15:clr>
            <a:srgbClr val="F26B43"/>
          </p15:clr>
        </p15:guide>
        <p15:guide id="10" orient="horz" pos="29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6.xml"/><Relationship Id="rId1" Type="http://schemas.openxmlformats.org/officeDocument/2006/relationships/slideLayout" Target="../slideLayouts/slideLayout36.xml"/><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7.xml"/><Relationship Id="rId1" Type="http://schemas.openxmlformats.org/officeDocument/2006/relationships/slideLayout" Target="../slideLayouts/slideLayout36.xml"/><Relationship Id="rId4" Type="http://schemas.openxmlformats.org/officeDocument/2006/relationships/image" Target="../media/image70.png"/></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36.xml"/><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9.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1.xml"/><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2.xml"/><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3.xml"/><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4.xml"/><Relationship Id="rId1" Type="http://schemas.openxmlformats.org/officeDocument/2006/relationships/slideLayout" Target="../slideLayouts/slideLayout36.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5.xml"/><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6.xml"/><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7.xml"/><Relationship Id="rId1" Type="http://schemas.openxmlformats.org/officeDocument/2006/relationships/slideLayout" Target="../slideLayouts/slideLayout36.xml"/></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8.xml"/><Relationship Id="rId1" Type="http://schemas.openxmlformats.org/officeDocument/2006/relationships/slideLayout" Target="../slideLayouts/slideLayout36.xml"/><Relationship Id="rId4" Type="http://schemas.openxmlformats.org/officeDocument/2006/relationships/image" Target="../media/image8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2021-22 </a:t>
            </a:r>
            <a:r>
              <a:rPr lang="en-US" cap="none" dirty="0"/>
              <a:t>fafsa.gov preview presentation</a:t>
            </a:r>
            <a:endParaRPr lang="en-US" dirty="0"/>
          </a:p>
        </p:txBody>
      </p:sp>
      <p:sp>
        <p:nvSpPr>
          <p:cNvPr id="3" name="Content Placeholder 2"/>
          <p:cNvSpPr>
            <a:spLocks noGrp="1"/>
          </p:cNvSpPr>
          <p:nvPr>
            <p:ph sz="quarter" idx="10"/>
          </p:nvPr>
        </p:nvSpPr>
        <p:spPr/>
        <p:txBody>
          <a:bodyPr/>
          <a:lstStyle/>
          <a:p>
            <a:r>
              <a:rPr lang="en-US" dirty="0"/>
              <a:t>September 2020</a:t>
            </a:r>
          </a:p>
        </p:txBody>
      </p:sp>
    </p:spTree>
    <p:extLst>
      <p:ext uri="{BB962C8B-B14F-4D97-AF65-F5344CB8AC3E}">
        <p14:creationId xmlns:p14="http://schemas.microsoft.com/office/powerpoint/2010/main" val="1268215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Create a Save Key</a:t>
            </a:r>
          </a:p>
        </p:txBody>
      </p:sp>
      <p:pic>
        <p:nvPicPr>
          <p:cNvPr id="4" name="Picture 3" descr="Screenshot of 2021-22 “Create a Save Key” view.&#10;&#10;The Save Key allows an applicant to save their Free Application for Federal Student Aid (FAFSA®) form and return at a later time to complete and submit the application. The application is saved for 45 days, unless the applicant submits their application for processing prior to that. Additionally, the Save Key provides applicants a way to share access to their FAFSA form or correction if their parent(s) needs to add information or sign it.&#10;" title="2021-22 “Create a Save Key” view."/>
          <p:cNvPicPr>
            <a:picLocks noChangeAspect="1"/>
          </p:cNvPicPr>
          <p:nvPr/>
        </p:nvPicPr>
        <p:blipFill>
          <a:blip r:embed="rId3"/>
          <a:stretch>
            <a:fillRect/>
          </a:stretch>
        </p:blipFill>
        <p:spPr>
          <a:xfrm>
            <a:off x="3338624" y="708838"/>
            <a:ext cx="5467566" cy="4054415"/>
          </a:xfrm>
          <a:prstGeom prst="rect">
            <a:avLst/>
          </a:prstGeom>
        </p:spPr>
      </p:pic>
      <p:sp>
        <p:nvSpPr>
          <p:cNvPr id="3" name="Slide Number Placeholder 2"/>
          <p:cNvSpPr>
            <a:spLocks noGrp="1"/>
          </p:cNvSpPr>
          <p:nvPr>
            <p:ph type="sldNum" sz="quarter" idx="10"/>
          </p:nvPr>
        </p:nvSpPr>
        <p:spPr/>
        <p:txBody>
          <a:bodyPr/>
          <a:lstStyle/>
          <a:p>
            <a:fld id="{234755BD-B4AC-9044-BCE4-27904766F8BB}" type="slidenum">
              <a:rPr lang="en-US" smtClean="0"/>
              <a:pPr/>
              <a:t>10</a:t>
            </a:fld>
            <a:endParaRPr lang="en-US" dirty="0"/>
          </a:p>
        </p:txBody>
      </p:sp>
    </p:spTree>
    <p:extLst>
      <p:ext uri="{BB962C8B-B14F-4D97-AF65-F5344CB8AC3E}">
        <p14:creationId xmlns:p14="http://schemas.microsoft.com/office/powerpoint/2010/main" val="2539651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Introduction</a:t>
            </a:r>
          </a:p>
        </p:txBody>
      </p:sp>
      <p:pic>
        <p:nvPicPr>
          <p:cNvPr id="4" name="Picture 3" descr="Screenshot of 2021-22 “Introduction” view.&#10;&#10;Each topic has accordion functionality that can be expanded and contracted to reveal or conceal additional information.&#10;" title="2021-22 “Introduction”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1627" y="715926"/>
            <a:ext cx="5463396" cy="5155411"/>
          </a:xfrm>
          <a:prstGeom prst="rect">
            <a:avLst/>
          </a:prstGeom>
        </p:spPr>
      </p:pic>
      <p:sp>
        <p:nvSpPr>
          <p:cNvPr id="3" name="Slide Number Placeholder 2"/>
          <p:cNvSpPr>
            <a:spLocks noGrp="1"/>
          </p:cNvSpPr>
          <p:nvPr>
            <p:ph type="sldNum" sz="quarter" idx="10"/>
          </p:nvPr>
        </p:nvSpPr>
        <p:spPr/>
        <p:txBody>
          <a:bodyPr/>
          <a:lstStyle/>
          <a:p>
            <a:fld id="{234755BD-B4AC-9044-BCE4-27904766F8BB}" type="slidenum">
              <a:rPr lang="en-US" smtClean="0"/>
              <a:pPr/>
              <a:t>11</a:t>
            </a:fld>
            <a:endParaRPr lang="en-US" dirty="0"/>
          </a:p>
        </p:txBody>
      </p:sp>
    </p:spTree>
    <p:extLst>
      <p:ext uri="{BB962C8B-B14F-4D97-AF65-F5344CB8AC3E}">
        <p14:creationId xmlns:p14="http://schemas.microsoft.com/office/powerpoint/2010/main" val="3012460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 Student– Student Demographics</a:t>
            </a:r>
          </a:p>
        </p:txBody>
      </p:sp>
      <p:pic>
        <p:nvPicPr>
          <p:cNvPr id="4" name="Picture 3" descr="Screenshot of 2021-22 “Personal Information for Student” page.&#10;&#10;This is one of multiple pages on fafsa.gov that explains that “you” and “your” are referencing the applicant. Other pages where this messaging appears includes the Search for High School, Student Marital Status, Parent Marital Status, and Student Tax Filing Status.  &#10;&#10;The box highlighted in green indicates that the application has been successfully saved.&#10;&#10;Note: This is the first view for the Student Demographics section.&#10;" title="2021-22 “Personal Information for Student” view"/>
          <p:cNvPicPr>
            <a:picLocks noChangeAspect="1"/>
          </p:cNvPicPr>
          <p:nvPr/>
        </p:nvPicPr>
        <p:blipFill>
          <a:blip r:embed="rId3"/>
          <a:stretch>
            <a:fillRect/>
          </a:stretch>
        </p:blipFill>
        <p:spPr>
          <a:xfrm>
            <a:off x="3354587" y="701040"/>
            <a:ext cx="5479401" cy="6054028"/>
          </a:xfrm>
          <a:prstGeom prst="rect">
            <a:avLst/>
          </a:prstGeom>
        </p:spPr>
      </p:pic>
      <p:sp>
        <p:nvSpPr>
          <p:cNvPr id="3" name="Slide Number Placeholder 2"/>
          <p:cNvSpPr>
            <a:spLocks noGrp="1"/>
          </p:cNvSpPr>
          <p:nvPr>
            <p:ph type="sldNum" sz="quarter" idx="10"/>
          </p:nvPr>
        </p:nvSpPr>
        <p:spPr/>
        <p:txBody>
          <a:bodyPr/>
          <a:lstStyle/>
          <a:p>
            <a:fld id="{234755BD-B4AC-9044-BCE4-27904766F8BB}" type="slidenum">
              <a:rPr lang="en-US" smtClean="0"/>
              <a:pPr/>
              <a:t>12</a:t>
            </a:fld>
            <a:endParaRPr lang="en-US" dirty="0"/>
          </a:p>
        </p:txBody>
      </p:sp>
    </p:spTree>
    <p:extLst>
      <p:ext uri="{BB962C8B-B14F-4D97-AF65-F5344CB8AC3E}">
        <p14:creationId xmlns:p14="http://schemas.microsoft.com/office/powerpoint/2010/main" val="1086814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 Student – Student</a:t>
            </a:r>
            <a:r>
              <a:rPr lang="en-US" baseline="0" dirty="0"/>
              <a:t> E-mail and Phone</a:t>
            </a:r>
            <a:endParaRPr lang="en-US" dirty="0"/>
          </a:p>
        </p:txBody>
      </p:sp>
      <p:pic>
        <p:nvPicPr>
          <p:cNvPr id="4" name="Picture 3" descr="Screenshot of 2021-21 “Student E-mail and Phone”view.&#10;&#10;Note: While not mandatory, it is beneficial for the applicant/parent to include an e-mail address on the FAFSA form in order to receive important communications about their financial aid.&#10;" title="2021-22 “Student E-mail and Phone” view"/>
          <p:cNvPicPr>
            <a:picLocks noChangeAspect="1"/>
          </p:cNvPicPr>
          <p:nvPr/>
        </p:nvPicPr>
        <p:blipFill>
          <a:blip r:embed="rId3"/>
          <a:stretch>
            <a:fillRect/>
          </a:stretch>
        </p:blipFill>
        <p:spPr>
          <a:xfrm>
            <a:off x="3388243" y="701749"/>
            <a:ext cx="5469146" cy="4215800"/>
          </a:xfrm>
          <a:prstGeom prst="rect">
            <a:avLst/>
          </a:prstGeom>
        </p:spPr>
      </p:pic>
      <p:sp>
        <p:nvSpPr>
          <p:cNvPr id="3" name="Slide Number Placeholder 2"/>
          <p:cNvSpPr>
            <a:spLocks noGrp="1"/>
          </p:cNvSpPr>
          <p:nvPr>
            <p:ph type="sldNum" sz="quarter" idx="10"/>
          </p:nvPr>
        </p:nvSpPr>
        <p:spPr/>
        <p:txBody>
          <a:bodyPr/>
          <a:lstStyle/>
          <a:p>
            <a:fld id="{234755BD-B4AC-9044-BCE4-27904766F8BB}" type="slidenum">
              <a:rPr lang="en-US" smtClean="0"/>
              <a:pPr/>
              <a:t>13</a:t>
            </a:fld>
            <a:endParaRPr lang="en-US" dirty="0"/>
          </a:p>
        </p:txBody>
      </p:sp>
    </p:spTree>
    <p:extLst>
      <p:ext uri="{BB962C8B-B14F-4D97-AF65-F5344CB8AC3E}">
        <p14:creationId xmlns:p14="http://schemas.microsoft.com/office/powerpoint/2010/main" val="4237506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 Student – Student Address</a:t>
            </a:r>
          </a:p>
        </p:txBody>
      </p:sp>
      <p:pic>
        <p:nvPicPr>
          <p:cNvPr id="3" name="Picture 2" descr="Screenshot of 2021-22 “Student Address” view.&#10;&#10;&#10;&#10;&#10;" title="2021-22 “Student Address” view"/>
          <p:cNvPicPr>
            <a:picLocks noChangeAspect="1"/>
          </p:cNvPicPr>
          <p:nvPr/>
        </p:nvPicPr>
        <p:blipFill>
          <a:blip r:embed="rId3"/>
          <a:stretch>
            <a:fillRect/>
          </a:stretch>
        </p:blipFill>
        <p:spPr>
          <a:xfrm>
            <a:off x="3359702" y="706711"/>
            <a:ext cx="5489658" cy="4916402"/>
          </a:xfrm>
          <a:prstGeom prst="rect">
            <a:avLst/>
          </a:prstGeom>
        </p:spPr>
      </p:pic>
      <p:sp>
        <p:nvSpPr>
          <p:cNvPr id="4" name="Slide Number Placeholder 3"/>
          <p:cNvSpPr>
            <a:spLocks noGrp="1"/>
          </p:cNvSpPr>
          <p:nvPr>
            <p:ph type="sldNum" sz="quarter" idx="10"/>
          </p:nvPr>
        </p:nvSpPr>
        <p:spPr/>
        <p:txBody>
          <a:bodyPr/>
          <a:lstStyle/>
          <a:p>
            <a:fld id="{234755BD-B4AC-9044-BCE4-27904766F8BB}" type="slidenum">
              <a:rPr lang="en-US" smtClean="0"/>
              <a:pPr/>
              <a:t>14</a:t>
            </a:fld>
            <a:endParaRPr lang="en-US" dirty="0"/>
          </a:p>
        </p:txBody>
      </p:sp>
    </p:spTree>
    <p:extLst>
      <p:ext uri="{BB962C8B-B14F-4D97-AF65-F5344CB8AC3E}">
        <p14:creationId xmlns:p14="http://schemas.microsoft.com/office/powerpoint/2010/main" val="1151623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 Student – Student Residency and Eligibility</a:t>
            </a:r>
          </a:p>
        </p:txBody>
      </p:sp>
      <p:pic>
        <p:nvPicPr>
          <p:cNvPr id="3" name="Picture 2" descr="Screenshot of 2021-22 “Student Residency and Eligibility” view.&#10;&#10;" title="2021-22 “Student Residency and Eligibility” view"/>
          <p:cNvPicPr>
            <a:picLocks noChangeAspect="1"/>
          </p:cNvPicPr>
          <p:nvPr/>
        </p:nvPicPr>
        <p:blipFill>
          <a:blip r:embed="rId3"/>
          <a:stretch>
            <a:fillRect/>
          </a:stretch>
        </p:blipFill>
        <p:spPr>
          <a:xfrm>
            <a:off x="3350975" y="715926"/>
            <a:ext cx="5480923" cy="3758868"/>
          </a:xfrm>
          <a:prstGeom prst="rect">
            <a:avLst/>
          </a:prstGeom>
        </p:spPr>
      </p:pic>
      <p:sp>
        <p:nvSpPr>
          <p:cNvPr id="4" name="Slide Number Placeholder 3"/>
          <p:cNvSpPr>
            <a:spLocks noGrp="1"/>
          </p:cNvSpPr>
          <p:nvPr>
            <p:ph type="sldNum" sz="quarter" idx="10"/>
          </p:nvPr>
        </p:nvSpPr>
        <p:spPr/>
        <p:txBody>
          <a:bodyPr/>
          <a:lstStyle/>
          <a:p>
            <a:fld id="{234755BD-B4AC-9044-BCE4-27904766F8BB}" type="slidenum">
              <a:rPr lang="en-US" smtClean="0"/>
              <a:pPr/>
              <a:t>15</a:t>
            </a:fld>
            <a:endParaRPr lang="en-US" dirty="0"/>
          </a:p>
        </p:txBody>
      </p:sp>
    </p:spTree>
    <p:extLst>
      <p:ext uri="{BB962C8B-B14F-4D97-AF65-F5344CB8AC3E}">
        <p14:creationId xmlns:p14="http://schemas.microsoft.com/office/powerpoint/2010/main" val="853835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a:t>
            </a:r>
            <a:r>
              <a:rPr lang="en-US" baseline="0" dirty="0"/>
              <a:t> Student – State Aid Eligibility</a:t>
            </a:r>
            <a:endParaRPr lang="en-US" dirty="0"/>
          </a:p>
        </p:txBody>
      </p:sp>
      <p:pic>
        <p:nvPicPr>
          <p:cNvPr id="3" name="Picture 2" descr="Screenshot of 2021-22 “Student Residency and Eligibility” view continued.&#10;&#10;The informational message displays to notify the applicant that they are eligible to transfer their FAFSA information to their participating state aid application. The link will be available on the FAFSA confirmation page.  This message will only display when the applicant indicates a participating state as their state of legal residence.&#10;&#10;Participating states include: Iowa, Minnesota, Mississippi, New York, New Jersey, Pennsylvania, and Vermont.&#10;" title="2021-22 “Student Residency and Eligibility” view continued"/>
          <p:cNvPicPr>
            <a:picLocks noChangeAspect="1"/>
          </p:cNvPicPr>
          <p:nvPr/>
        </p:nvPicPr>
        <p:blipFill>
          <a:blip r:embed="rId3"/>
          <a:stretch>
            <a:fillRect/>
          </a:stretch>
        </p:blipFill>
        <p:spPr>
          <a:xfrm>
            <a:off x="3354538" y="730101"/>
            <a:ext cx="5463400" cy="4882551"/>
          </a:xfrm>
          <a:prstGeom prst="rect">
            <a:avLst/>
          </a:prstGeom>
        </p:spPr>
      </p:pic>
      <p:sp>
        <p:nvSpPr>
          <p:cNvPr id="4" name="Slide Number Placeholder 3"/>
          <p:cNvSpPr>
            <a:spLocks noGrp="1"/>
          </p:cNvSpPr>
          <p:nvPr>
            <p:ph type="sldNum" sz="quarter" idx="10"/>
          </p:nvPr>
        </p:nvSpPr>
        <p:spPr/>
        <p:txBody>
          <a:bodyPr/>
          <a:lstStyle/>
          <a:p>
            <a:fld id="{234755BD-B4AC-9044-BCE4-27904766F8BB}" type="slidenum">
              <a:rPr lang="en-US" smtClean="0"/>
              <a:pPr/>
              <a:t>16</a:t>
            </a:fld>
            <a:endParaRPr lang="en-US" dirty="0"/>
          </a:p>
        </p:txBody>
      </p:sp>
    </p:spTree>
    <p:extLst>
      <p:ext uri="{BB962C8B-B14F-4D97-AF65-F5344CB8AC3E}">
        <p14:creationId xmlns:p14="http://schemas.microsoft.com/office/powerpoint/2010/main" val="3977202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 Student – Student Education</a:t>
            </a:r>
          </a:p>
        </p:txBody>
      </p:sp>
      <p:pic>
        <p:nvPicPr>
          <p:cNvPr id="3" name="Picture 2" descr="Screenshot of 2021-22 “Student Education” view.&#10;&#10;&#10;" title="2021-22 “Student Education” view"/>
          <p:cNvPicPr>
            <a:picLocks noChangeAspect="1"/>
          </p:cNvPicPr>
          <p:nvPr/>
        </p:nvPicPr>
        <p:blipFill>
          <a:blip r:embed="rId3"/>
          <a:stretch>
            <a:fillRect/>
          </a:stretch>
        </p:blipFill>
        <p:spPr>
          <a:xfrm>
            <a:off x="3385567" y="680484"/>
            <a:ext cx="5463396" cy="5116022"/>
          </a:xfrm>
          <a:prstGeom prst="rect">
            <a:avLst/>
          </a:prstGeom>
        </p:spPr>
      </p:pic>
      <p:sp>
        <p:nvSpPr>
          <p:cNvPr id="4" name="Slide Number Placeholder 3"/>
          <p:cNvSpPr>
            <a:spLocks noGrp="1"/>
          </p:cNvSpPr>
          <p:nvPr>
            <p:ph type="sldNum" sz="quarter" idx="10"/>
          </p:nvPr>
        </p:nvSpPr>
        <p:spPr/>
        <p:txBody>
          <a:bodyPr/>
          <a:lstStyle/>
          <a:p>
            <a:fld id="{234755BD-B4AC-9044-BCE4-27904766F8BB}" type="slidenum">
              <a:rPr lang="en-US" smtClean="0"/>
              <a:pPr/>
              <a:t>17</a:t>
            </a:fld>
            <a:endParaRPr lang="en-US" dirty="0"/>
          </a:p>
        </p:txBody>
      </p:sp>
    </p:spTree>
    <p:extLst>
      <p:ext uri="{BB962C8B-B14F-4D97-AF65-F5344CB8AC3E}">
        <p14:creationId xmlns:p14="http://schemas.microsoft.com/office/powerpoint/2010/main" val="3936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 Student</a:t>
            </a:r>
            <a:r>
              <a:rPr lang="en-US" baseline="0" dirty="0"/>
              <a:t> – Student Selective Service</a:t>
            </a:r>
            <a:endParaRPr lang="en-US" dirty="0"/>
          </a:p>
        </p:txBody>
      </p:sp>
      <p:pic>
        <p:nvPicPr>
          <p:cNvPr id="4" name="Picture 3" descr="Screenshot of 2021-22 “Student Selective Service” view.&#10;&#10;Note: The response to this question is used to determine if the applicant needs to register with the Selective Service System (SSS). Most male citizens and male immigrants between the ages of 18–25 must register with the SSS to receive federal student aid. This requirement applies to any person assigned the sex of male at birth. &#10;" title="2021-22 “Student Selective Service” view"/>
          <p:cNvPicPr>
            <a:picLocks noChangeAspect="1"/>
          </p:cNvPicPr>
          <p:nvPr/>
        </p:nvPicPr>
        <p:blipFill>
          <a:blip r:embed="rId3"/>
          <a:stretch>
            <a:fillRect/>
          </a:stretch>
        </p:blipFill>
        <p:spPr>
          <a:xfrm>
            <a:off x="3386416" y="720798"/>
            <a:ext cx="5482771" cy="4954483"/>
          </a:xfrm>
          <a:prstGeom prst="rect">
            <a:avLst/>
          </a:prstGeom>
        </p:spPr>
      </p:pic>
      <p:sp>
        <p:nvSpPr>
          <p:cNvPr id="3" name="Slide Number Placeholder 2"/>
          <p:cNvSpPr>
            <a:spLocks noGrp="1"/>
          </p:cNvSpPr>
          <p:nvPr>
            <p:ph type="sldNum" sz="quarter" idx="10"/>
          </p:nvPr>
        </p:nvSpPr>
        <p:spPr/>
        <p:txBody>
          <a:bodyPr/>
          <a:lstStyle/>
          <a:p>
            <a:fld id="{234755BD-B4AC-9044-BCE4-27904766F8BB}" type="slidenum">
              <a:rPr lang="en-US" smtClean="0"/>
              <a:pPr/>
              <a:t>18</a:t>
            </a:fld>
            <a:endParaRPr lang="en-US" dirty="0"/>
          </a:p>
        </p:txBody>
      </p:sp>
    </p:spTree>
    <p:extLst>
      <p:ext uri="{BB962C8B-B14F-4D97-AF65-F5344CB8AC3E}">
        <p14:creationId xmlns:p14="http://schemas.microsoft.com/office/powerpoint/2010/main" val="4118018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 Student – Student Driver’s License</a:t>
            </a:r>
          </a:p>
        </p:txBody>
      </p:sp>
      <p:pic>
        <p:nvPicPr>
          <p:cNvPr id="3" name="Picture 2" descr="Screenshot of 2021-22 “Student Driver’s License” view.&#10;&#10;" title="2021-22 “Student Driver’s License” view"/>
          <p:cNvPicPr>
            <a:picLocks noChangeAspect="1"/>
          </p:cNvPicPr>
          <p:nvPr/>
        </p:nvPicPr>
        <p:blipFill>
          <a:blip r:embed="rId3"/>
          <a:stretch>
            <a:fillRect/>
          </a:stretch>
        </p:blipFill>
        <p:spPr>
          <a:xfrm>
            <a:off x="3369013" y="715926"/>
            <a:ext cx="5480925" cy="3958362"/>
          </a:xfrm>
          <a:prstGeom prst="rect">
            <a:avLst/>
          </a:prstGeom>
        </p:spPr>
      </p:pic>
      <p:sp>
        <p:nvSpPr>
          <p:cNvPr id="4" name="Slide Number Placeholder 3"/>
          <p:cNvSpPr>
            <a:spLocks noGrp="1"/>
          </p:cNvSpPr>
          <p:nvPr>
            <p:ph type="sldNum" sz="quarter" idx="10"/>
          </p:nvPr>
        </p:nvSpPr>
        <p:spPr/>
        <p:txBody>
          <a:bodyPr/>
          <a:lstStyle/>
          <a:p>
            <a:fld id="{234755BD-B4AC-9044-BCE4-27904766F8BB}" type="slidenum">
              <a:rPr lang="en-US" smtClean="0"/>
              <a:pPr/>
              <a:t>19</a:t>
            </a:fld>
            <a:endParaRPr lang="en-US" dirty="0"/>
          </a:p>
        </p:txBody>
      </p:sp>
    </p:spTree>
    <p:extLst>
      <p:ext uri="{BB962C8B-B14F-4D97-AF65-F5344CB8AC3E}">
        <p14:creationId xmlns:p14="http://schemas.microsoft.com/office/powerpoint/2010/main" val="1468756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971" y="263781"/>
            <a:ext cx="8874760" cy="798177"/>
          </a:xfrm>
        </p:spPr>
        <p:txBody>
          <a:bodyPr/>
          <a:lstStyle/>
          <a:p>
            <a:r>
              <a:rPr lang="en-US" dirty="0">
                <a:solidFill>
                  <a:schemeClr val="accent1">
                    <a:lumMod val="50000"/>
                  </a:schemeClr>
                </a:solidFill>
              </a:rPr>
              <a:t>Overview</a:t>
            </a:r>
          </a:p>
        </p:txBody>
      </p:sp>
      <p:sp>
        <p:nvSpPr>
          <p:cNvPr id="7" name="Content Placeholder 2"/>
          <p:cNvSpPr txBox="1">
            <a:spLocks/>
          </p:cNvSpPr>
          <p:nvPr/>
        </p:nvSpPr>
        <p:spPr>
          <a:xfrm>
            <a:off x="434196" y="1508187"/>
            <a:ext cx="11582400" cy="5181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667" dirty="0">
                <a:solidFill>
                  <a:schemeClr val="accent1">
                    <a:lumMod val="50000"/>
                  </a:schemeClr>
                </a:solidFill>
              </a:rPr>
              <a:t>The following are key features of fafsa.gov:</a:t>
            </a:r>
          </a:p>
          <a:p>
            <a:pPr lvl="1"/>
            <a:r>
              <a:rPr lang="en-US" sz="1867" dirty="0">
                <a:solidFill>
                  <a:schemeClr val="accent1">
                    <a:lumMod val="50000"/>
                  </a:schemeClr>
                </a:solidFill>
              </a:rPr>
              <a:t>Students and parents may begin, complete, and submit a new or renewal FAFSA form for the 2021–22 FAFSA</a:t>
            </a:r>
            <a:r>
              <a:rPr lang="en-US" sz="1867" baseline="30000" dirty="0">
                <a:solidFill>
                  <a:schemeClr val="accent1">
                    <a:lumMod val="50000"/>
                  </a:schemeClr>
                </a:solidFill>
              </a:rPr>
              <a:t>®</a:t>
            </a:r>
            <a:r>
              <a:rPr lang="en-US" sz="1867" dirty="0">
                <a:solidFill>
                  <a:schemeClr val="accent1">
                    <a:lumMod val="50000"/>
                  </a:schemeClr>
                </a:solidFill>
              </a:rPr>
              <a:t> form processing cycle.</a:t>
            </a:r>
          </a:p>
          <a:p>
            <a:pPr lvl="1"/>
            <a:r>
              <a:rPr lang="en-US" sz="1867" dirty="0">
                <a:solidFill>
                  <a:schemeClr val="accent1">
                    <a:lumMod val="50000"/>
                  </a:schemeClr>
                </a:solidFill>
              </a:rPr>
              <a:t>Students and parents who are eligible may use the IRS Data Retrieval Tool (IRS DRT) to electronically transfer federal tax return information into a FAFSA form.</a:t>
            </a:r>
          </a:p>
          <a:p>
            <a:pPr lvl="1"/>
            <a:r>
              <a:rPr lang="en-US" sz="1867" dirty="0">
                <a:solidFill>
                  <a:schemeClr val="accent1">
                    <a:lumMod val="50000"/>
                  </a:schemeClr>
                </a:solidFill>
              </a:rPr>
              <a:t>Students and parents may be eligible to transfer their FAFSA information into their state aid application.  Participating states include Iowa, Minnesota, Mississippi, New Jersey, New York, Pennsylvania, and Vermont. </a:t>
            </a:r>
          </a:p>
          <a:p>
            <a:pPr lvl="1"/>
            <a:r>
              <a:rPr lang="en-US" sz="1867" dirty="0">
                <a:solidFill>
                  <a:schemeClr val="accent1">
                    <a:lumMod val="50000"/>
                  </a:schemeClr>
                </a:solidFill>
              </a:rPr>
              <a:t>Parents that have multiple students who need to file an application may be eligible to transfer their FAFSA information into a new application from the original student’s confirmation page.  </a:t>
            </a:r>
          </a:p>
          <a:p>
            <a:pPr lvl="1"/>
            <a:r>
              <a:rPr lang="en-US" sz="1867" dirty="0">
                <a:solidFill>
                  <a:schemeClr val="accent1">
                    <a:lumMod val="50000"/>
                  </a:schemeClr>
                </a:solidFill>
              </a:rPr>
              <a:t>Students will be able to view additional information about the schools they selected on their FAFSA form for easy comparison of schools.</a:t>
            </a:r>
          </a:p>
          <a:p>
            <a:pPr lvl="1"/>
            <a:r>
              <a:rPr lang="en-US" sz="1867" dirty="0">
                <a:solidFill>
                  <a:schemeClr val="accent1">
                    <a:lumMod val="50000"/>
                  </a:schemeClr>
                </a:solidFill>
              </a:rPr>
              <a:t>Students and parents have the ability to correct or update an application once it’s been processed.  </a:t>
            </a:r>
          </a:p>
          <a:p>
            <a:pPr lvl="1"/>
            <a:r>
              <a:rPr lang="en-US" altLang="en-US" sz="1867" dirty="0">
                <a:solidFill>
                  <a:schemeClr val="accent1">
                    <a:lumMod val="50000"/>
                  </a:schemeClr>
                </a:solidFill>
              </a:rPr>
              <a:t>Students and parents can save an application from fafsa.gov and resume where they left off on the mobile app and vice versa.  </a:t>
            </a:r>
          </a:p>
          <a:p>
            <a:endParaRPr lang="en-US" altLang="en-US" sz="4267" dirty="0"/>
          </a:p>
          <a:p>
            <a:endParaRPr lang="en-US" altLang="en-US" sz="4267" dirty="0"/>
          </a:p>
        </p:txBody>
      </p:sp>
      <p:sp>
        <p:nvSpPr>
          <p:cNvPr id="3" name="Slide Number Placeholder 2"/>
          <p:cNvSpPr>
            <a:spLocks noGrp="1"/>
          </p:cNvSpPr>
          <p:nvPr>
            <p:ph type="sldNum" sz="quarter" idx="4"/>
          </p:nvPr>
        </p:nvSpPr>
        <p:spPr/>
        <p:txBody>
          <a:bodyPr/>
          <a:lstStyle/>
          <a:p>
            <a:fld id="{234755BD-B4AC-9044-BCE4-27904766F8BB}" type="slidenum">
              <a:rPr lang="en-US" smtClean="0"/>
              <a:pPr/>
              <a:t>2</a:t>
            </a:fld>
            <a:endParaRPr lang="en-US" dirty="0"/>
          </a:p>
        </p:txBody>
      </p:sp>
    </p:spTree>
    <p:extLst>
      <p:ext uri="{BB962C8B-B14F-4D97-AF65-F5344CB8AC3E}">
        <p14:creationId xmlns:p14="http://schemas.microsoft.com/office/powerpoint/2010/main" val="1590406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a:t>
            </a:r>
            <a:r>
              <a:rPr lang="en-US" baseline="0" dirty="0"/>
              <a:t> Student – Student Foster Care</a:t>
            </a:r>
            <a:endParaRPr lang="en-US" dirty="0"/>
          </a:p>
        </p:txBody>
      </p:sp>
      <p:pic>
        <p:nvPicPr>
          <p:cNvPr id="4" name="Picture 3" descr="Screenshot of 2021-22 “Student Foster Care and Parent Education Completion”view.&#10;" title="2021-22 “Student Foster Care and Parent Education Completion” view"/>
          <p:cNvPicPr>
            <a:picLocks noChangeAspect="1"/>
          </p:cNvPicPr>
          <p:nvPr/>
        </p:nvPicPr>
        <p:blipFill>
          <a:blip r:embed="rId3"/>
          <a:stretch>
            <a:fillRect/>
          </a:stretch>
        </p:blipFill>
        <p:spPr>
          <a:xfrm>
            <a:off x="3374065" y="694660"/>
            <a:ext cx="5497902" cy="4174350"/>
          </a:xfrm>
          <a:prstGeom prst="rect">
            <a:avLst/>
          </a:prstGeom>
        </p:spPr>
      </p:pic>
      <p:sp>
        <p:nvSpPr>
          <p:cNvPr id="3" name="Slide Number Placeholder 2"/>
          <p:cNvSpPr>
            <a:spLocks noGrp="1"/>
          </p:cNvSpPr>
          <p:nvPr>
            <p:ph type="sldNum" sz="quarter" idx="10"/>
          </p:nvPr>
        </p:nvSpPr>
        <p:spPr/>
        <p:txBody>
          <a:bodyPr/>
          <a:lstStyle/>
          <a:p>
            <a:fld id="{234755BD-B4AC-9044-BCE4-27904766F8BB}" type="slidenum">
              <a:rPr lang="en-US" smtClean="0"/>
              <a:pPr/>
              <a:t>20</a:t>
            </a:fld>
            <a:endParaRPr lang="en-US" dirty="0"/>
          </a:p>
        </p:txBody>
      </p:sp>
    </p:spTree>
    <p:extLst>
      <p:ext uri="{BB962C8B-B14F-4D97-AF65-F5344CB8AC3E}">
        <p14:creationId xmlns:p14="http://schemas.microsoft.com/office/powerpoint/2010/main" val="2672524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 Student – Student HS</a:t>
            </a:r>
            <a:r>
              <a:rPr lang="en-US" baseline="0" dirty="0"/>
              <a:t> Search</a:t>
            </a:r>
            <a:endParaRPr lang="en-US" dirty="0"/>
          </a:p>
        </p:txBody>
      </p:sp>
      <p:pic>
        <p:nvPicPr>
          <p:cNvPr id="4" name="Picture 3" descr="Screenshot of 2020-21 2021-22 “Search for High School”view.&#10;&#10;Note: This is the first page for the School Selection section.&#10;&#10;" title="2021-22 “Search for High School” view"/>
          <p:cNvPicPr>
            <a:picLocks noChangeAspect="1"/>
          </p:cNvPicPr>
          <p:nvPr/>
        </p:nvPicPr>
        <p:blipFill>
          <a:blip r:embed="rId3"/>
          <a:stretch>
            <a:fillRect/>
          </a:stretch>
        </p:blipFill>
        <p:spPr>
          <a:xfrm>
            <a:off x="3307274" y="728293"/>
            <a:ext cx="5486400" cy="5717376"/>
          </a:xfrm>
          <a:prstGeom prst="rect">
            <a:avLst/>
          </a:prstGeom>
        </p:spPr>
      </p:pic>
      <p:sp>
        <p:nvSpPr>
          <p:cNvPr id="3" name="Slide Number Placeholder 2"/>
          <p:cNvSpPr>
            <a:spLocks noGrp="1"/>
          </p:cNvSpPr>
          <p:nvPr>
            <p:ph type="sldNum" sz="quarter" idx="10"/>
          </p:nvPr>
        </p:nvSpPr>
        <p:spPr/>
        <p:txBody>
          <a:bodyPr/>
          <a:lstStyle/>
          <a:p>
            <a:fld id="{234755BD-B4AC-9044-BCE4-27904766F8BB}" type="slidenum">
              <a:rPr lang="en-US" smtClean="0"/>
              <a:pPr/>
              <a:t>21</a:t>
            </a:fld>
            <a:endParaRPr lang="en-US" dirty="0"/>
          </a:p>
        </p:txBody>
      </p:sp>
    </p:spTree>
    <p:extLst>
      <p:ext uri="{BB962C8B-B14F-4D97-AF65-F5344CB8AC3E}">
        <p14:creationId xmlns:p14="http://schemas.microsoft.com/office/powerpoint/2010/main" val="3498593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 Student – Student HS Search Results</a:t>
            </a:r>
          </a:p>
        </p:txBody>
      </p:sp>
      <p:pic>
        <p:nvPicPr>
          <p:cNvPr id="4" name="Picture 3" descr="Screenshot of 2021-22 “Search for High School Results” view.&#10;" title="2021-22 “Search for High School Results” view"/>
          <p:cNvPicPr>
            <a:picLocks noChangeAspect="1"/>
          </p:cNvPicPr>
          <p:nvPr/>
        </p:nvPicPr>
        <p:blipFill>
          <a:blip r:embed="rId3"/>
          <a:stretch>
            <a:fillRect/>
          </a:stretch>
        </p:blipFill>
        <p:spPr>
          <a:xfrm>
            <a:off x="3365638" y="708836"/>
            <a:ext cx="5469147" cy="5924909"/>
          </a:xfrm>
          <a:prstGeom prst="rect">
            <a:avLst/>
          </a:prstGeom>
        </p:spPr>
      </p:pic>
      <p:sp>
        <p:nvSpPr>
          <p:cNvPr id="3" name="Slide Number Placeholder 2"/>
          <p:cNvSpPr>
            <a:spLocks noGrp="1"/>
          </p:cNvSpPr>
          <p:nvPr>
            <p:ph type="sldNum" sz="quarter" idx="10"/>
          </p:nvPr>
        </p:nvSpPr>
        <p:spPr/>
        <p:txBody>
          <a:bodyPr/>
          <a:lstStyle/>
          <a:p>
            <a:fld id="{234755BD-B4AC-9044-BCE4-27904766F8BB}" type="slidenum">
              <a:rPr lang="en-US" smtClean="0"/>
              <a:pPr/>
              <a:t>22</a:t>
            </a:fld>
            <a:endParaRPr lang="en-US" dirty="0"/>
          </a:p>
        </p:txBody>
      </p:sp>
    </p:spTree>
    <p:extLst>
      <p:ext uri="{BB962C8B-B14F-4D97-AF65-F5344CB8AC3E}">
        <p14:creationId xmlns:p14="http://schemas.microsoft.com/office/powerpoint/2010/main" val="2395809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 Student – Student Search for Colleges</a:t>
            </a:r>
          </a:p>
        </p:txBody>
      </p:sp>
      <p:pic>
        <p:nvPicPr>
          <p:cNvPr id="5" name="Picture 4" descr="Screenshot of 2021-22 “Search for Colleges” view.&#10;" title="2021-22 “Search for Colleges” view."/>
          <p:cNvPicPr>
            <a:picLocks noChangeAspect="1"/>
          </p:cNvPicPr>
          <p:nvPr/>
        </p:nvPicPr>
        <p:blipFill>
          <a:blip r:embed="rId3"/>
          <a:stretch>
            <a:fillRect/>
          </a:stretch>
        </p:blipFill>
        <p:spPr>
          <a:xfrm>
            <a:off x="3687907" y="697356"/>
            <a:ext cx="4818784" cy="6040258"/>
          </a:xfrm>
          <a:prstGeom prst="rect">
            <a:avLst/>
          </a:prstGeom>
        </p:spPr>
      </p:pic>
      <p:sp>
        <p:nvSpPr>
          <p:cNvPr id="3" name="Slide Number Placeholder 2"/>
          <p:cNvSpPr>
            <a:spLocks noGrp="1"/>
          </p:cNvSpPr>
          <p:nvPr>
            <p:ph type="sldNum" sz="quarter" idx="10"/>
          </p:nvPr>
        </p:nvSpPr>
        <p:spPr/>
        <p:txBody>
          <a:bodyPr/>
          <a:lstStyle/>
          <a:p>
            <a:fld id="{234755BD-B4AC-9044-BCE4-27904766F8BB}" type="slidenum">
              <a:rPr lang="en-US" smtClean="0"/>
              <a:pPr/>
              <a:t>23</a:t>
            </a:fld>
            <a:endParaRPr lang="en-US" dirty="0"/>
          </a:p>
        </p:txBody>
      </p:sp>
    </p:spTree>
    <p:extLst>
      <p:ext uri="{BB962C8B-B14F-4D97-AF65-F5344CB8AC3E}">
        <p14:creationId xmlns:p14="http://schemas.microsoft.com/office/powerpoint/2010/main" val="3217208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a:t>
            </a:r>
            <a:r>
              <a:rPr lang="en-US" baseline="0" dirty="0"/>
              <a:t> Student – Student Search for Colleges Results</a:t>
            </a:r>
            <a:endParaRPr lang="en-US" dirty="0"/>
          </a:p>
        </p:txBody>
      </p:sp>
      <p:pic>
        <p:nvPicPr>
          <p:cNvPr id="4" name="Picture 3" descr="Screenshot of 2021-22 “College Search Results” view.&#10;&#10;" title="2021-22 “College Search Results” view"/>
          <p:cNvPicPr>
            <a:picLocks noChangeAspect="1"/>
          </p:cNvPicPr>
          <p:nvPr/>
        </p:nvPicPr>
        <p:blipFill>
          <a:blip r:embed="rId3"/>
          <a:stretch>
            <a:fillRect/>
          </a:stretch>
        </p:blipFill>
        <p:spPr>
          <a:xfrm>
            <a:off x="3358552" y="708837"/>
            <a:ext cx="5480648" cy="5932706"/>
          </a:xfrm>
          <a:prstGeom prst="rect">
            <a:avLst/>
          </a:prstGeom>
        </p:spPr>
      </p:pic>
      <p:sp>
        <p:nvSpPr>
          <p:cNvPr id="3" name="Slide Number Placeholder 2"/>
          <p:cNvSpPr>
            <a:spLocks noGrp="1"/>
          </p:cNvSpPr>
          <p:nvPr>
            <p:ph type="sldNum" sz="quarter" idx="10"/>
          </p:nvPr>
        </p:nvSpPr>
        <p:spPr/>
        <p:txBody>
          <a:bodyPr/>
          <a:lstStyle/>
          <a:p>
            <a:fld id="{234755BD-B4AC-9044-BCE4-27904766F8BB}" type="slidenum">
              <a:rPr lang="en-US" smtClean="0"/>
              <a:pPr/>
              <a:t>24</a:t>
            </a:fld>
            <a:endParaRPr lang="en-US" dirty="0"/>
          </a:p>
        </p:txBody>
      </p:sp>
    </p:spTree>
    <p:extLst>
      <p:ext uri="{BB962C8B-B14F-4D97-AF65-F5344CB8AC3E}">
        <p14:creationId xmlns:p14="http://schemas.microsoft.com/office/powerpoint/2010/main" val="608225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 Student – Student</a:t>
            </a:r>
            <a:r>
              <a:rPr lang="en-US" baseline="0" dirty="0"/>
              <a:t> Housing Plans</a:t>
            </a:r>
            <a:endParaRPr lang="en-US" dirty="0"/>
          </a:p>
        </p:txBody>
      </p:sp>
      <p:pic>
        <p:nvPicPr>
          <p:cNvPr id="3" name="Picture 2" descr="Screenshot of 2021-22 “Selected Colleges and Housing Plans” view.&#10;&#10;" title="2021-22 “Selected Colleges and Housing Plans” view"/>
          <p:cNvPicPr>
            <a:picLocks noChangeAspect="1"/>
          </p:cNvPicPr>
          <p:nvPr/>
        </p:nvPicPr>
        <p:blipFill>
          <a:blip r:embed="rId3"/>
          <a:stretch>
            <a:fillRect/>
          </a:stretch>
        </p:blipFill>
        <p:spPr>
          <a:xfrm>
            <a:off x="3379816" y="694661"/>
            <a:ext cx="5474898" cy="4796592"/>
          </a:xfrm>
          <a:prstGeom prst="rect">
            <a:avLst/>
          </a:prstGeom>
        </p:spPr>
      </p:pic>
      <p:sp>
        <p:nvSpPr>
          <p:cNvPr id="4" name="Slide Number Placeholder 3"/>
          <p:cNvSpPr>
            <a:spLocks noGrp="1"/>
          </p:cNvSpPr>
          <p:nvPr>
            <p:ph type="sldNum" sz="quarter" idx="10"/>
          </p:nvPr>
        </p:nvSpPr>
        <p:spPr/>
        <p:txBody>
          <a:bodyPr/>
          <a:lstStyle/>
          <a:p>
            <a:fld id="{234755BD-B4AC-9044-BCE4-27904766F8BB}" type="slidenum">
              <a:rPr lang="en-US" smtClean="0"/>
              <a:pPr/>
              <a:t>25</a:t>
            </a:fld>
            <a:endParaRPr lang="en-US" dirty="0"/>
          </a:p>
        </p:txBody>
      </p:sp>
    </p:spTree>
    <p:extLst>
      <p:ext uri="{BB962C8B-B14F-4D97-AF65-F5344CB8AC3E}">
        <p14:creationId xmlns:p14="http://schemas.microsoft.com/office/powerpoint/2010/main" val="3890710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 Student – Student Marital Status</a:t>
            </a:r>
          </a:p>
        </p:txBody>
      </p:sp>
      <p:pic>
        <p:nvPicPr>
          <p:cNvPr id="4" name="Picture 3" descr="Screenshot of 2021-22 “Student Marital Status” view.&#10;&#10;Note: This is the first page of the the Dependency Status section." title="2021-22 “Student Marital Status” view"/>
          <p:cNvPicPr>
            <a:picLocks noChangeAspect="1"/>
          </p:cNvPicPr>
          <p:nvPr/>
        </p:nvPicPr>
        <p:blipFill>
          <a:blip r:embed="rId3"/>
          <a:stretch>
            <a:fillRect/>
          </a:stretch>
        </p:blipFill>
        <p:spPr>
          <a:xfrm>
            <a:off x="3377142" y="694660"/>
            <a:ext cx="5462189" cy="3203275"/>
          </a:xfrm>
          <a:prstGeom prst="rect">
            <a:avLst/>
          </a:prstGeom>
        </p:spPr>
      </p:pic>
      <p:sp>
        <p:nvSpPr>
          <p:cNvPr id="3" name="Slide Number Placeholder 2"/>
          <p:cNvSpPr>
            <a:spLocks noGrp="1"/>
          </p:cNvSpPr>
          <p:nvPr>
            <p:ph type="sldNum" sz="quarter" idx="10"/>
          </p:nvPr>
        </p:nvSpPr>
        <p:spPr/>
        <p:txBody>
          <a:bodyPr/>
          <a:lstStyle/>
          <a:p>
            <a:fld id="{234755BD-B4AC-9044-BCE4-27904766F8BB}" type="slidenum">
              <a:rPr lang="en-US" smtClean="0"/>
              <a:pPr/>
              <a:t>26</a:t>
            </a:fld>
            <a:endParaRPr lang="en-US" dirty="0"/>
          </a:p>
        </p:txBody>
      </p:sp>
    </p:spTree>
    <p:extLst>
      <p:ext uri="{BB962C8B-B14F-4D97-AF65-F5344CB8AC3E}">
        <p14:creationId xmlns:p14="http://schemas.microsoft.com/office/powerpoint/2010/main" val="27305329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 Student – Student Dependency Status</a:t>
            </a:r>
            <a:r>
              <a:rPr lang="en-US" baseline="0" dirty="0"/>
              <a:t> 1</a:t>
            </a:r>
            <a:endParaRPr lang="en-US" dirty="0"/>
          </a:p>
        </p:txBody>
      </p:sp>
      <p:pic>
        <p:nvPicPr>
          <p:cNvPr id="4" name="Picture 3" descr="Screenshot of the 2021-22 “Does Student Have Dependents?” view.&#10;" title="2021-22 “Does Student Have Dependents?” view"/>
          <p:cNvPicPr>
            <a:picLocks noChangeAspect="1"/>
          </p:cNvPicPr>
          <p:nvPr/>
        </p:nvPicPr>
        <p:blipFill>
          <a:blip r:embed="rId3"/>
          <a:stretch>
            <a:fillRect/>
          </a:stretch>
        </p:blipFill>
        <p:spPr>
          <a:xfrm>
            <a:off x="3352812" y="719377"/>
            <a:ext cx="5457645" cy="3714230"/>
          </a:xfrm>
          <a:prstGeom prst="rect">
            <a:avLst/>
          </a:prstGeom>
        </p:spPr>
      </p:pic>
      <p:sp>
        <p:nvSpPr>
          <p:cNvPr id="3" name="Slide Number Placeholder 2"/>
          <p:cNvSpPr>
            <a:spLocks noGrp="1"/>
          </p:cNvSpPr>
          <p:nvPr>
            <p:ph type="sldNum" sz="quarter" idx="10"/>
          </p:nvPr>
        </p:nvSpPr>
        <p:spPr/>
        <p:txBody>
          <a:bodyPr/>
          <a:lstStyle/>
          <a:p>
            <a:fld id="{234755BD-B4AC-9044-BCE4-27904766F8BB}" type="slidenum">
              <a:rPr lang="en-US" smtClean="0"/>
              <a:pPr/>
              <a:t>27</a:t>
            </a:fld>
            <a:endParaRPr lang="en-US" dirty="0"/>
          </a:p>
        </p:txBody>
      </p:sp>
    </p:spTree>
    <p:extLst>
      <p:ext uri="{BB962C8B-B14F-4D97-AF65-F5344CB8AC3E}">
        <p14:creationId xmlns:p14="http://schemas.microsoft.com/office/powerpoint/2010/main" val="3190134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Autofit/>
          </a:bodyPr>
          <a:lstStyle/>
          <a:p>
            <a:r>
              <a:rPr lang="en-US" dirty="0">
                <a:solidFill>
                  <a:srgbClr val="000000"/>
                </a:solidFill>
                <a:latin typeface="Calibri" panose="020F0502020204030204" pitchFamily="34" charset="0"/>
              </a:rPr>
              <a:t>Dependent Student – Provide</a:t>
            </a:r>
            <a:r>
              <a:rPr lang="en-US" baseline="0" dirty="0">
                <a:solidFill>
                  <a:srgbClr val="000000"/>
                </a:solidFill>
                <a:latin typeface="Calibri" panose="020F0502020204030204" pitchFamily="34" charset="0"/>
              </a:rPr>
              <a:t> Parent Information 1</a:t>
            </a:r>
            <a:endParaRPr lang="en-US" dirty="0"/>
          </a:p>
        </p:txBody>
      </p:sp>
      <p:pic>
        <p:nvPicPr>
          <p:cNvPr id="6" name="Picture 5" descr="Screenshot of 2021-22 “Student Additional Dependency Questions” view.&#10;&#10;" title="2021-22 “Student Additional Dependency Questions” view"/>
          <p:cNvPicPr>
            <a:picLocks noChangeAspect="1"/>
          </p:cNvPicPr>
          <p:nvPr/>
        </p:nvPicPr>
        <p:blipFill>
          <a:blip r:embed="rId3"/>
          <a:stretch>
            <a:fillRect/>
          </a:stretch>
        </p:blipFill>
        <p:spPr>
          <a:xfrm>
            <a:off x="3372728" y="723014"/>
            <a:ext cx="5469578" cy="4819291"/>
          </a:xfrm>
          <a:prstGeom prst="rect">
            <a:avLst/>
          </a:prstGeom>
        </p:spPr>
      </p:pic>
      <p:sp>
        <p:nvSpPr>
          <p:cNvPr id="4" name="Slide Number Placeholder 3"/>
          <p:cNvSpPr>
            <a:spLocks noGrp="1"/>
          </p:cNvSpPr>
          <p:nvPr>
            <p:ph type="sldNum" sz="quarter" idx="10"/>
          </p:nvPr>
        </p:nvSpPr>
        <p:spPr/>
        <p:txBody>
          <a:bodyPr/>
          <a:lstStyle/>
          <a:p>
            <a:fld id="{234755BD-B4AC-9044-BCE4-27904766F8BB}" type="slidenum">
              <a:rPr lang="en-US" smtClean="0"/>
              <a:pPr/>
              <a:t>28</a:t>
            </a:fld>
            <a:endParaRPr lang="en-US" dirty="0"/>
          </a:p>
        </p:txBody>
      </p:sp>
    </p:spTree>
    <p:extLst>
      <p:ext uri="{BB962C8B-B14F-4D97-AF65-F5344CB8AC3E}">
        <p14:creationId xmlns:p14="http://schemas.microsoft.com/office/powerpoint/2010/main" val="20302762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Autofit/>
          </a:bodyPr>
          <a:lstStyle/>
          <a:p>
            <a:r>
              <a:rPr lang="en-US" dirty="0">
                <a:solidFill>
                  <a:srgbClr val="000000"/>
                </a:solidFill>
                <a:latin typeface="Calibri" panose="020F0502020204030204" pitchFamily="34" charset="0"/>
              </a:rPr>
              <a:t>Dependent Student – Provide</a:t>
            </a:r>
            <a:r>
              <a:rPr lang="en-US" baseline="0" dirty="0">
                <a:solidFill>
                  <a:srgbClr val="000000"/>
                </a:solidFill>
                <a:latin typeface="Calibri" panose="020F0502020204030204" pitchFamily="34" charset="0"/>
              </a:rPr>
              <a:t> Parent Information 2</a:t>
            </a:r>
            <a:endParaRPr lang="en-US" dirty="0"/>
          </a:p>
        </p:txBody>
      </p:sp>
      <p:pic>
        <p:nvPicPr>
          <p:cNvPr id="5" name="Picture 4" descr="Screenshot of the 2021-22 “Student Homelessness Filter Question” view.&#10;" title="2021-22 “Student Homelessness Filter Question” view"/>
          <p:cNvPicPr>
            <a:picLocks noChangeAspect="1"/>
          </p:cNvPicPr>
          <p:nvPr/>
        </p:nvPicPr>
        <p:blipFill>
          <a:blip r:embed="rId3"/>
          <a:stretch>
            <a:fillRect/>
          </a:stretch>
        </p:blipFill>
        <p:spPr>
          <a:xfrm>
            <a:off x="3382003" y="714200"/>
            <a:ext cx="5483824" cy="3118403"/>
          </a:xfrm>
          <a:prstGeom prst="rect">
            <a:avLst/>
          </a:prstGeom>
        </p:spPr>
      </p:pic>
      <p:sp>
        <p:nvSpPr>
          <p:cNvPr id="4" name="Slide Number Placeholder 3"/>
          <p:cNvSpPr>
            <a:spLocks noGrp="1"/>
          </p:cNvSpPr>
          <p:nvPr>
            <p:ph type="sldNum" sz="quarter" idx="10"/>
          </p:nvPr>
        </p:nvSpPr>
        <p:spPr/>
        <p:txBody>
          <a:bodyPr/>
          <a:lstStyle/>
          <a:p>
            <a:fld id="{234755BD-B4AC-9044-BCE4-27904766F8BB}" type="slidenum">
              <a:rPr lang="en-US" smtClean="0"/>
              <a:pPr/>
              <a:t>29</a:t>
            </a:fld>
            <a:endParaRPr lang="en-US" dirty="0"/>
          </a:p>
        </p:txBody>
      </p:sp>
    </p:spTree>
    <p:extLst>
      <p:ext uri="{BB962C8B-B14F-4D97-AF65-F5344CB8AC3E}">
        <p14:creationId xmlns:p14="http://schemas.microsoft.com/office/powerpoint/2010/main" val="2239550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19288"/>
            <a:ext cx="10366375" cy="2054225"/>
          </a:xfrm>
        </p:spPr>
        <p:txBody>
          <a:bodyPr/>
          <a:lstStyle/>
          <a:p>
            <a:r>
              <a:rPr lang="en-US" dirty="0"/>
              <a:t>Dependent Student</a:t>
            </a:r>
            <a:r>
              <a:rPr lang="en-US" baseline="0" dirty="0"/>
              <a:t> with Parental Data</a:t>
            </a:r>
            <a:endParaRPr lang="en-US" dirty="0"/>
          </a:p>
        </p:txBody>
      </p:sp>
      <p:sp>
        <p:nvSpPr>
          <p:cNvPr id="3" name="Content Placeholder 2"/>
          <p:cNvSpPr txBox="1">
            <a:spLocks/>
          </p:cNvSpPr>
          <p:nvPr/>
        </p:nvSpPr>
        <p:spPr>
          <a:xfrm>
            <a:off x="304800" y="976312"/>
            <a:ext cx="11887200" cy="53387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sz="4267" dirty="0"/>
          </a:p>
          <a:p>
            <a:pPr marL="0" indent="0">
              <a:buNone/>
            </a:pPr>
            <a:endParaRPr lang="en-US" altLang="en-US" sz="4267" dirty="0"/>
          </a:p>
          <a:p>
            <a:pPr marL="0" indent="0">
              <a:buNone/>
            </a:pPr>
            <a:r>
              <a:rPr lang="en-US" sz="5333" dirty="0">
                <a:solidFill>
                  <a:schemeClr val="accent1">
                    <a:lumMod val="50000"/>
                  </a:schemeClr>
                </a:solidFill>
              </a:rPr>
              <a:t>Dependent Student with Parental Data</a:t>
            </a:r>
            <a:endParaRPr lang="en-US" altLang="en-US" sz="4267" dirty="0">
              <a:solidFill>
                <a:schemeClr val="accent1">
                  <a:lumMod val="50000"/>
                </a:schemeClr>
              </a:solidFill>
            </a:endParaRPr>
          </a:p>
        </p:txBody>
      </p:sp>
      <p:sp>
        <p:nvSpPr>
          <p:cNvPr id="4" name="Slide Number Placeholder 3"/>
          <p:cNvSpPr>
            <a:spLocks noGrp="1"/>
          </p:cNvSpPr>
          <p:nvPr>
            <p:ph type="sldNum" sz="quarter" idx="11"/>
          </p:nvPr>
        </p:nvSpPr>
        <p:spPr/>
        <p:txBody>
          <a:bodyPr/>
          <a:lstStyle/>
          <a:p>
            <a:fld id="{234755BD-B4AC-9044-BCE4-27904766F8BB}" type="slidenum">
              <a:rPr lang="en-US" smtClean="0"/>
              <a:pPr/>
              <a:t>3</a:t>
            </a:fld>
            <a:endParaRPr lang="en-US" dirty="0"/>
          </a:p>
        </p:txBody>
      </p:sp>
    </p:spTree>
    <p:extLst>
      <p:ext uri="{BB962C8B-B14F-4D97-AF65-F5344CB8AC3E}">
        <p14:creationId xmlns:p14="http://schemas.microsoft.com/office/powerpoint/2010/main" val="6574202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Autofit/>
          </a:bodyPr>
          <a:lstStyle/>
          <a:p>
            <a:r>
              <a:rPr lang="en-US" dirty="0">
                <a:solidFill>
                  <a:srgbClr val="000000"/>
                </a:solidFill>
                <a:latin typeface="Calibri" panose="020F0502020204030204" pitchFamily="34" charset="0"/>
              </a:rPr>
              <a:t>Dependent Student – Provide</a:t>
            </a:r>
            <a:r>
              <a:rPr lang="en-US" baseline="0" dirty="0">
                <a:solidFill>
                  <a:srgbClr val="000000"/>
                </a:solidFill>
                <a:latin typeface="Calibri" panose="020F0502020204030204" pitchFamily="34" charset="0"/>
              </a:rPr>
              <a:t> Parent Information 3</a:t>
            </a:r>
            <a:endParaRPr lang="en-US" dirty="0"/>
          </a:p>
        </p:txBody>
      </p:sp>
      <p:pic>
        <p:nvPicPr>
          <p:cNvPr id="2" name="Picture 1" descr="Screenshot of 2021-22 “Dependent Student” view.&#10;&#10;This page only displays if it has been determined that the applicant is considered to be dependent.&#10;&#10;" title="2021-22 “Dependent Student” view"/>
          <p:cNvPicPr>
            <a:picLocks noChangeAspect="1"/>
          </p:cNvPicPr>
          <p:nvPr/>
        </p:nvPicPr>
        <p:blipFill>
          <a:blip r:embed="rId3"/>
          <a:stretch>
            <a:fillRect/>
          </a:stretch>
        </p:blipFill>
        <p:spPr>
          <a:xfrm>
            <a:off x="3372549" y="708837"/>
            <a:ext cx="5453811" cy="4338857"/>
          </a:xfrm>
          <a:prstGeom prst="rect">
            <a:avLst/>
          </a:prstGeom>
        </p:spPr>
      </p:pic>
      <p:sp>
        <p:nvSpPr>
          <p:cNvPr id="4" name="Slide Number Placeholder 3"/>
          <p:cNvSpPr>
            <a:spLocks noGrp="1"/>
          </p:cNvSpPr>
          <p:nvPr>
            <p:ph type="sldNum" sz="quarter" idx="10"/>
          </p:nvPr>
        </p:nvSpPr>
        <p:spPr/>
        <p:txBody>
          <a:bodyPr/>
          <a:lstStyle/>
          <a:p>
            <a:fld id="{234755BD-B4AC-9044-BCE4-27904766F8BB}" type="slidenum">
              <a:rPr lang="en-US" smtClean="0"/>
              <a:pPr/>
              <a:t>30</a:t>
            </a:fld>
            <a:endParaRPr lang="en-US" dirty="0"/>
          </a:p>
        </p:txBody>
      </p:sp>
    </p:spTree>
    <p:extLst>
      <p:ext uri="{BB962C8B-B14F-4D97-AF65-F5344CB8AC3E}">
        <p14:creationId xmlns:p14="http://schemas.microsoft.com/office/powerpoint/2010/main" val="11561609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a:t>
            </a:r>
            <a:r>
              <a:rPr lang="en-US" baseline="0" dirty="0"/>
              <a:t> Student – Parent marital Status</a:t>
            </a:r>
            <a:endParaRPr lang="en-US" dirty="0"/>
          </a:p>
        </p:txBody>
      </p:sp>
      <p:pic>
        <p:nvPicPr>
          <p:cNvPr id="3" name="Picture 2" descr="Screenshot of 2021-22 “Parent Marital Status” view.&#10;&#10;Note: This is the first view in the Parent Demographics section.&#10;&#10;&#10;" title="2021-22 “Parent Marital Statu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669" y="696253"/>
            <a:ext cx="5457531" cy="4884491"/>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31</a:t>
            </a:fld>
            <a:endParaRPr lang="en-US" dirty="0"/>
          </a:p>
        </p:txBody>
      </p:sp>
    </p:spTree>
    <p:extLst>
      <p:ext uri="{BB962C8B-B14F-4D97-AF65-F5344CB8AC3E}">
        <p14:creationId xmlns:p14="http://schemas.microsoft.com/office/powerpoint/2010/main" val="26284562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 Personal information for parent</a:t>
            </a:r>
          </a:p>
        </p:txBody>
      </p:sp>
      <p:pic>
        <p:nvPicPr>
          <p:cNvPr id="3" name="Picture 2" descr="Screenshot of 2021-22 “Personal Information for Parent” view.&#10;" title="2021-22 “Personal Information for Parent”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184" y="727283"/>
            <a:ext cx="5399740" cy="5876717"/>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32</a:t>
            </a:fld>
            <a:endParaRPr lang="en-US" dirty="0"/>
          </a:p>
        </p:txBody>
      </p:sp>
    </p:spTree>
    <p:extLst>
      <p:ext uri="{BB962C8B-B14F-4D97-AF65-F5344CB8AC3E}">
        <p14:creationId xmlns:p14="http://schemas.microsoft.com/office/powerpoint/2010/main" val="10085643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 personal information for other parent</a:t>
            </a:r>
          </a:p>
        </p:txBody>
      </p:sp>
      <p:pic>
        <p:nvPicPr>
          <p:cNvPr id="3" name="Picture 2" descr="Screenshot of 2021-22 “Personal Information for Other Parent” view.&#10;" title="2021-22 “Personal Information for Other Parent”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183" y="719465"/>
            <a:ext cx="5455015" cy="5245906"/>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33</a:t>
            </a:fld>
            <a:endParaRPr lang="en-US" dirty="0"/>
          </a:p>
        </p:txBody>
      </p:sp>
    </p:spTree>
    <p:extLst>
      <p:ext uri="{BB962C8B-B14F-4D97-AF65-F5344CB8AC3E}">
        <p14:creationId xmlns:p14="http://schemas.microsoft.com/office/powerpoint/2010/main" val="18311065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a:t>
            </a:r>
            <a:r>
              <a:rPr lang="en-US" baseline="0" dirty="0"/>
              <a:t> student – parent state of legal residence</a:t>
            </a:r>
            <a:endParaRPr lang="en-US" dirty="0"/>
          </a:p>
        </p:txBody>
      </p:sp>
      <p:pic>
        <p:nvPicPr>
          <p:cNvPr id="3" name="Picture 2" descr="Screenshot of 2021-22 “Parent State of Legal Residence” view.&#10;" title="2021-22 “Parent State of Legal Residence”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8737" y="718076"/>
            <a:ext cx="5460803" cy="3077409"/>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34</a:t>
            </a:fld>
            <a:endParaRPr lang="en-US" dirty="0"/>
          </a:p>
        </p:txBody>
      </p:sp>
    </p:spTree>
    <p:extLst>
      <p:ext uri="{BB962C8B-B14F-4D97-AF65-F5344CB8AC3E}">
        <p14:creationId xmlns:p14="http://schemas.microsoft.com/office/powerpoint/2010/main" val="15573062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 parent household</a:t>
            </a:r>
            <a:r>
              <a:rPr lang="en-US" baseline="0" dirty="0"/>
              <a:t> info</a:t>
            </a:r>
            <a:endParaRPr lang="en-US" dirty="0"/>
          </a:p>
        </p:txBody>
      </p:sp>
      <p:pic>
        <p:nvPicPr>
          <p:cNvPr id="3" name="Picture 2" descr="Screenshot of 2021-22 “Parent Household Info” view.&#10;&#10;Parents are required to complete the household size worksheet in an effort to get more accurate information about the number in the parent’s household and the number of those in the household who are in college. Some information will be prefilled, based on responses provided previously within the FAFSA form. The system tallies the totals as the parent completes the worksheet to ensure that there are no mathematical errors.&#10;&#10;" title="2021-22 “Parent Household Info”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298" y="703190"/>
            <a:ext cx="4381405" cy="6102000"/>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35</a:t>
            </a:fld>
            <a:endParaRPr lang="en-US" dirty="0"/>
          </a:p>
        </p:txBody>
      </p:sp>
    </p:spTree>
    <p:extLst>
      <p:ext uri="{BB962C8B-B14F-4D97-AF65-F5344CB8AC3E}">
        <p14:creationId xmlns:p14="http://schemas.microsoft.com/office/powerpoint/2010/main" val="1789005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a:t>
            </a:r>
            <a:r>
              <a:rPr lang="en-US" baseline="0" dirty="0"/>
              <a:t> student – parent tax filing status</a:t>
            </a:r>
            <a:endParaRPr lang="en-US" dirty="0"/>
          </a:p>
        </p:txBody>
      </p:sp>
      <p:pic>
        <p:nvPicPr>
          <p:cNvPr id="3" name="Picture 2" descr="Screenshot of 2021-22 “Parent Tax Filing Status” view.&#10;&#10;Note: This is the first view in the Parent Financials section.&#10;&#10;" title="2021-22 “Parent Tax Filing Statu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013" y="681419"/>
            <a:ext cx="5159974" cy="6088769"/>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36</a:t>
            </a:fld>
            <a:endParaRPr lang="en-US" dirty="0"/>
          </a:p>
        </p:txBody>
      </p:sp>
    </p:spTree>
    <p:extLst>
      <p:ext uri="{BB962C8B-B14F-4D97-AF65-F5344CB8AC3E}">
        <p14:creationId xmlns:p14="http://schemas.microsoft.com/office/powerpoint/2010/main" val="24418985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 parent eligible for </a:t>
            </a:r>
            <a:r>
              <a:rPr lang="en-US" dirty="0" err="1"/>
              <a:t>irs</a:t>
            </a:r>
            <a:r>
              <a:rPr lang="en-US" dirty="0"/>
              <a:t> </a:t>
            </a:r>
            <a:r>
              <a:rPr lang="en-US" dirty="0" err="1"/>
              <a:t>drt</a:t>
            </a:r>
            <a:endParaRPr lang="en-US" dirty="0"/>
          </a:p>
        </p:txBody>
      </p:sp>
      <p:pic>
        <p:nvPicPr>
          <p:cNvPr id="3" name="Picture 2" descr="Screenshot of 2021-22 “Parent Eligible for IRS DRT” view.&#10;&#10;This view is displayed when the parent chooses not to use the IRS Data Retrieval Tool (DRT) on the previous view. An additional opportunity is presented to the parent to determine if they would like to link to the IRS for their financial information or to continue to enter it manually. &#10;&#10;" title="2021-22 “Parent Eligible for IRS DRT”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6206" y="718065"/>
            <a:ext cx="5439588" cy="3491078"/>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37</a:t>
            </a:fld>
            <a:endParaRPr lang="en-US" dirty="0"/>
          </a:p>
        </p:txBody>
      </p:sp>
    </p:spTree>
    <p:extLst>
      <p:ext uri="{BB962C8B-B14F-4D97-AF65-F5344CB8AC3E}">
        <p14:creationId xmlns:p14="http://schemas.microsoft.com/office/powerpoint/2010/main" val="386903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a:t>
            </a:r>
            <a:r>
              <a:rPr lang="en-US" baseline="0" dirty="0"/>
              <a:t> student – parent </a:t>
            </a:r>
            <a:r>
              <a:rPr lang="en-US" baseline="0" dirty="0" err="1"/>
              <a:t>irs</a:t>
            </a:r>
            <a:r>
              <a:rPr lang="en-US" baseline="0" dirty="0"/>
              <a:t> info</a:t>
            </a:r>
            <a:endParaRPr lang="en-US" dirty="0"/>
          </a:p>
        </p:txBody>
      </p:sp>
      <p:pic>
        <p:nvPicPr>
          <p:cNvPr id="3" name="Picture 2" descr="Screenshot of 2021-22 “Parent IRS Info” view.&#10;&#10;Note: If the parent is either ineligible or decides not to use the IRS DRT, they will be required to enter their financial information manually.&#10;" title="2021-22 “Parent IRS Info”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2153" y="707186"/>
            <a:ext cx="5467695" cy="3192428"/>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38</a:t>
            </a:fld>
            <a:endParaRPr lang="en-US" dirty="0"/>
          </a:p>
        </p:txBody>
      </p:sp>
    </p:spTree>
    <p:extLst>
      <p:ext uri="{BB962C8B-B14F-4D97-AF65-F5344CB8AC3E}">
        <p14:creationId xmlns:p14="http://schemas.microsoft.com/office/powerpoint/2010/main" val="34644927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 parent income from work</a:t>
            </a:r>
          </a:p>
        </p:txBody>
      </p:sp>
      <p:pic>
        <p:nvPicPr>
          <p:cNvPr id="3" name="Picture 2" descr="Screenshot of 2021-22 “Parent Income from Work” view.&#10;" title="2021-22 “Parent Income from Work”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8695" y="703243"/>
            <a:ext cx="5474611" cy="4042928"/>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39</a:t>
            </a:fld>
            <a:endParaRPr lang="en-US" dirty="0"/>
          </a:p>
        </p:txBody>
      </p:sp>
    </p:spTree>
    <p:extLst>
      <p:ext uri="{BB962C8B-B14F-4D97-AF65-F5344CB8AC3E}">
        <p14:creationId xmlns:p14="http://schemas.microsoft.com/office/powerpoint/2010/main" val="2235732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19288"/>
            <a:ext cx="10366375" cy="2054225"/>
          </a:xfrm>
        </p:spPr>
        <p:txBody>
          <a:bodyPr/>
          <a:lstStyle/>
          <a:p>
            <a:r>
              <a:rPr lang="en-US" dirty="0"/>
              <a:t>Login Title page</a:t>
            </a:r>
          </a:p>
        </p:txBody>
      </p:sp>
      <p:sp>
        <p:nvSpPr>
          <p:cNvPr id="3" name="Content Placeholder 2"/>
          <p:cNvSpPr txBox="1">
            <a:spLocks/>
          </p:cNvSpPr>
          <p:nvPr/>
        </p:nvSpPr>
        <p:spPr>
          <a:xfrm>
            <a:off x="304800" y="990601"/>
            <a:ext cx="11582400" cy="5181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sz="4267" dirty="0"/>
          </a:p>
          <a:p>
            <a:pPr marL="0" indent="0">
              <a:buNone/>
            </a:pPr>
            <a:endParaRPr lang="en-US" altLang="en-US" sz="4267" dirty="0"/>
          </a:p>
          <a:p>
            <a:pPr marL="0" indent="0">
              <a:buNone/>
            </a:pPr>
            <a:r>
              <a:rPr lang="en-US" altLang="en-US" sz="5333" dirty="0">
                <a:solidFill>
                  <a:schemeClr val="accent1">
                    <a:lumMod val="50000"/>
                  </a:schemeClr>
                </a:solidFill>
              </a:rPr>
              <a:t>Login</a:t>
            </a:r>
          </a:p>
          <a:p>
            <a:endParaRPr lang="en-US" altLang="en-US" sz="4267" dirty="0"/>
          </a:p>
        </p:txBody>
      </p:sp>
      <p:sp>
        <p:nvSpPr>
          <p:cNvPr id="4" name="Slide Number Placeholder 3"/>
          <p:cNvSpPr>
            <a:spLocks noGrp="1"/>
          </p:cNvSpPr>
          <p:nvPr>
            <p:ph type="sldNum" sz="quarter" idx="11"/>
          </p:nvPr>
        </p:nvSpPr>
        <p:spPr/>
        <p:txBody>
          <a:bodyPr/>
          <a:lstStyle/>
          <a:p>
            <a:fld id="{234755BD-B4AC-9044-BCE4-27904766F8BB}" type="slidenum">
              <a:rPr lang="en-US" smtClean="0"/>
              <a:pPr/>
              <a:t>4</a:t>
            </a:fld>
            <a:endParaRPr lang="en-US" dirty="0"/>
          </a:p>
        </p:txBody>
      </p:sp>
    </p:spTree>
    <p:extLst>
      <p:ext uri="{BB962C8B-B14F-4D97-AF65-F5344CB8AC3E}">
        <p14:creationId xmlns:p14="http://schemas.microsoft.com/office/powerpoint/2010/main" val="23096759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 parent simplified path determination</a:t>
            </a:r>
          </a:p>
        </p:txBody>
      </p:sp>
      <p:pic>
        <p:nvPicPr>
          <p:cNvPr id="3" name="Picture 2" descr="Screenshot of 2021-22 “Parent Simplified Path Determination” view.&#10;&#10;Instructional text will be dynamic based on the response to Parent Tax Return Status.  In this example, the parent stated they “already filed” and “filed a 1040” in order to create the condition for schedule 1 dynamic text to display.&#10;&#10;Note: The Schedule 1 question and associated help text have been updated to include all of the exceptions to answering this question. For the 21-22 cycle, capital gains and losses have been removed from the list of exceptions; reporting of virtual currency has been added.&#10; &#10;In addition, the Schedule 1 question is now a field that can be transferred from the IRS DRT. &#10; &#10;The Schedule 1 question may or may not be enabled based on previously answered questions. &#10;" title="2021-22 “Parent Simplified Path Determination”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3917" y="739476"/>
            <a:ext cx="4864166" cy="6047593"/>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40</a:t>
            </a:fld>
            <a:endParaRPr lang="en-US" dirty="0"/>
          </a:p>
        </p:txBody>
      </p:sp>
    </p:spTree>
    <p:extLst>
      <p:ext uri="{BB962C8B-B14F-4D97-AF65-F5344CB8AC3E}">
        <p14:creationId xmlns:p14="http://schemas.microsoft.com/office/powerpoint/2010/main" val="7666323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a:t>
            </a:r>
            <a:r>
              <a:rPr lang="en-US" baseline="0" dirty="0"/>
              <a:t> student – parent additional </a:t>
            </a:r>
            <a:r>
              <a:rPr lang="en-US" baseline="0" dirty="0" err="1"/>
              <a:t>irs</a:t>
            </a:r>
            <a:r>
              <a:rPr lang="en-US" baseline="0" dirty="0"/>
              <a:t> info</a:t>
            </a:r>
            <a:endParaRPr lang="en-US" dirty="0"/>
          </a:p>
        </p:txBody>
      </p:sp>
      <p:pic>
        <p:nvPicPr>
          <p:cNvPr id="3" name="Picture 2" descr="Screenshot of 2021-22 “Parent Additional IRS Info” view.&#10;" title="2021-22 “Parent Additional IRS Info”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0324" y="714443"/>
            <a:ext cx="5431352" cy="3255214"/>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41</a:t>
            </a:fld>
            <a:endParaRPr lang="en-US" dirty="0"/>
          </a:p>
        </p:txBody>
      </p:sp>
    </p:spTree>
    <p:extLst>
      <p:ext uri="{BB962C8B-B14F-4D97-AF65-F5344CB8AC3E}">
        <p14:creationId xmlns:p14="http://schemas.microsoft.com/office/powerpoint/2010/main" val="36608276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a:t>
            </a:r>
            <a:r>
              <a:rPr lang="en-US" baseline="0" dirty="0"/>
              <a:t> student – parent questions for tax filers only</a:t>
            </a:r>
            <a:endParaRPr lang="en-US" dirty="0"/>
          </a:p>
        </p:txBody>
      </p:sp>
      <p:pic>
        <p:nvPicPr>
          <p:cNvPr id="3" name="Picture 2" descr="Screenshot of 2021-22 “Parent Questions for Tax Filers Only” view.&#10;" title="2021-22 “Parent Questions for Tax Filers Only”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7301" y="697094"/>
            <a:ext cx="4797398" cy="6099816"/>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42</a:t>
            </a:fld>
            <a:endParaRPr lang="en-US" dirty="0"/>
          </a:p>
        </p:txBody>
      </p:sp>
    </p:spTree>
    <p:extLst>
      <p:ext uri="{BB962C8B-B14F-4D97-AF65-F5344CB8AC3E}">
        <p14:creationId xmlns:p14="http://schemas.microsoft.com/office/powerpoint/2010/main" val="38278014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 parent additional financial info</a:t>
            </a:r>
          </a:p>
        </p:txBody>
      </p:sp>
      <p:pic>
        <p:nvPicPr>
          <p:cNvPr id="3" name="Picture 2" descr="Screenshot of 2021-22 “Parent Additional Financial Info” view.&#10;" title="2021-22 “Parent Additional Financial Info”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7235" y="740523"/>
            <a:ext cx="5457531" cy="4839011"/>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43</a:t>
            </a:fld>
            <a:endParaRPr lang="en-US" dirty="0"/>
          </a:p>
        </p:txBody>
      </p:sp>
    </p:spTree>
    <p:extLst>
      <p:ext uri="{BB962C8B-B14F-4D97-AF65-F5344CB8AC3E}">
        <p14:creationId xmlns:p14="http://schemas.microsoft.com/office/powerpoint/2010/main" val="2852509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 parent untaxed income</a:t>
            </a:r>
          </a:p>
        </p:txBody>
      </p:sp>
      <p:pic>
        <p:nvPicPr>
          <p:cNvPr id="3" name="Picture 2" descr="Screenshot of 2021-22 “Parent Untaxed Income” view.&#10;" title="2021-22 “Parent Untaxed Income”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4492" y="705078"/>
            <a:ext cx="5443016" cy="5860313"/>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44</a:t>
            </a:fld>
            <a:endParaRPr lang="en-US" dirty="0"/>
          </a:p>
        </p:txBody>
      </p:sp>
    </p:spTree>
    <p:extLst>
      <p:ext uri="{BB962C8B-B14F-4D97-AF65-F5344CB8AC3E}">
        <p14:creationId xmlns:p14="http://schemas.microsoft.com/office/powerpoint/2010/main" val="34959996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 parent assets</a:t>
            </a:r>
          </a:p>
        </p:txBody>
      </p:sp>
      <p:pic>
        <p:nvPicPr>
          <p:cNvPr id="3" name="Picture 2" descr="Screenshot of 2021-22 “Parent Assets” view.&#10;&#10;Note: Since the parents meet the simplified needs path determination criteria, the assets questions are optional.&#10;" title="2021-22 “Parent Asset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6074" y="717745"/>
            <a:ext cx="5459852" cy="4571252"/>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45</a:t>
            </a:fld>
            <a:endParaRPr lang="en-US" dirty="0"/>
          </a:p>
        </p:txBody>
      </p:sp>
    </p:spTree>
    <p:extLst>
      <p:ext uri="{BB962C8B-B14F-4D97-AF65-F5344CB8AC3E}">
        <p14:creationId xmlns:p14="http://schemas.microsoft.com/office/powerpoint/2010/main" val="34950272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student</a:t>
            </a:r>
            <a:r>
              <a:rPr lang="en-US" baseline="0" dirty="0"/>
              <a:t> tax filing status</a:t>
            </a:r>
            <a:endParaRPr lang="en-US" dirty="0"/>
          </a:p>
        </p:txBody>
      </p:sp>
      <p:pic>
        <p:nvPicPr>
          <p:cNvPr id="3" name="Picture 2" descr="Screenshot of 2021-22 “Student Tax Filing Status” view.&#10;&#10;&#10;&#10;" title="2021-22 “Student Tax Filing Statu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9918" y="646912"/>
            <a:ext cx="5363342" cy="5819226"/>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46</a:t>
            </a:fld>
            <a:endParaRPr lang="en-US" dirty="0"/>
          </a:p>
        </p:txBody>
      </p:sp>
    </p:spTree>
    <p:extLst>
      <p:ext uri="{BB962C8B-B14F-4D97-AF65-F5344CB8AC3E}">
        <p14:creationId xmlns:p14="http://schemas.microsoft.com/office/powerpoint/2010/main" val="32175699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Student Eligible</a:t>
            </a:r>
            <a:r>
              <a:rPr lang="en-US" baseline="0" dirty="0"/>
              <a:t> for irs drt</a:t>
            </a:r>
            <a:endParaRPr lang="en-US" dirty="0"/>
          </a:p>
        </p:txBody>
      </p:sp>
      <p:pic>
        <p:nvPicPr>
          <p:cNvPr id="3" name="Picture 2" descr="Screenshot of 2021-22 “Student Eligible for IRS DRT” view. &#10;&#10;This view is displayed when the applicant chooses not to use the IRS Data Retrieval Tool (DRT) on the previous view. An additional opportunity is presented to the applicant to determine if they would like to link to the IRS for their financial information or to continue to enter it manually. &#10;&#10;" title="2021-22 “Student Eligible for IRS DRT”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1007" y="706056"/>
            <a:ext cx="5382797" cy="3968905"/>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47</a:t>
            </a:fld>
            <a:endParaRPr lang="en-US" dirty="0"/>
          </a:p>
        </p:txBody>
      </p:sp>
    </p:spTree>
    <p:extLst>
      <p:ext uri="{BB962C8B-B14F-4D97-AF65-F5344CB8AC3E}">
        <p14:creationId xmlns:p14="http://schemas.microsoft.com/office/powerpoint/2010/main" val="10376628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student irs info</a:t>
            </a:r>
          </a:p>
        </p:txBody>
      </p:sp>
      <p:pic>
        <p:nvPicPr>
          <p:cNvPr id="3" name="Picture 2" descr="Screenshot of 2021-22 “Student IRS Info” view. &#10;&#10;Note: If the applicant is either ineligible or decides not to use the IRS DRT, they will be required to enter their financial information manually.&#10;" title="2021-22 “Student IRS Info”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641" y="675590"/>
            <a:ext cx="5499529" cy="3189727"/>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48</a:t>
            </a:fld>
            <a:endParaRPr lang="en-US" dirty="0"/>
          </a:p>
        </p:txBody>
      </p:sp>
    </p:spTree>
    <p:extLst>
      <p:ext uri="{BB962C8B-B14F-4D97-AF65-F5344CB8AC3E}">
        <p14:creationId xmlns:p14="http://schemas.microsoft.com/office/powerpoint/2010/main" val="34587394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student</a:t>
            </a:r>
            <a:r>
              <a:rPr lang="en-US" baseline="0" dirty="0"/>
              <a:t> income from work</a:t>
            </a:r>
            <a:endParaRPr lang="en-US" dirty="0"/>
          </a:p>
        </p:txBody>
      </p:sp>
      <p:pic>
        <p:nvPicPr>
          <p:cNvPr id="3" name="Picture 2" descr="Screenshot of 2021-22 “Student Income from Work” view. " title="2021-22 “Student Income from Work”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1007" y="706057"/>
            <a:ext cx="5430442" cy="3185008"/>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49</a:t>
            </a:fld>
            <a:endParaRPr lang="en-US" dirty="0"/>
          </a:p>
        </p:txBody>
      </p:sp>
    </p:spTree>
    <p:extLst>
      <p:ext uri="{BB962C8B-B14F-4D97-AF65-F5344CB8AC3E}">
        <p14:creationId xmlns:p14="http://schemas.microsoft.com/office/powerpoint/2010/main" val="3755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p:spPr>
        <p:txBody>
          <a:bodyPr/>
          <a:lstStyle/>
          <a:p>
            <a:r>
              <a:rPr lang="en-US" dirty="0">
                <a:ea typeface="+mj-ea"/>
              </a:rPr>
              <a:t>Login</a:t>
            </a:r>
            <a:endParaRPr lang="en-US" dirty="0"/>
          </a:p>
        </p:txBody>
      </p:sp>
      <p:pic>
        <p:nvPicPr>
          <p:cNvPr id="3" name="Picture 2" descr="Screenshot of 2021-22 “Login” view.&#10;" title="2021-22 “Login” view."/>
          <p:cNvPicPr>
            <a:picLocks noChangeAspect="1"/>
          </p:cNvPicPr>
          <p:nvPr/>
        </p:nvPicPr>
        <p:blipFill>
          <a:blip r:embed="rId3"/>
          <a:stretch>
            <a:fillRect/>
          </a:stretch>
        </p:blipFill>
        <p:spPr>
          <a:xfrm>
            <a:off x="3374066" y="715926"/>
            <a:ext cx="5498366" cy="3283789"/>
          </a:xfrm>
          <a:prstGeom prst="rect">
            <a:avLst/>
          </a:prstGeom>
        </p:spPr>
      </p:pic>
      <p:sp>
        <p:nvSpPr>
          <p:cNvPr id="4" name="Slide Number Placeholder 3"/>
          <p:cNvSpPr>
            <a:spLocks noGrp="1"/>
          </p:cNvSpPr>
          <p:nvPr>
            <p:ph type="sldNum" sz="quarter" idx="10"/>
          </p:nvPr>
        </p:nvSpPr>
        <p:spPr/>
        <p:txBody>
          <a:bodyPr/>
          <a:lstStyle/>
          <a:p>
            <a:fld id="{234755BD-B4AC-9044-BCE4-27904766F8BB}" type="slidenum">
              <a:rPr lang="en-US" smtClean="0"/>
              <a:pPr/>
              <a:t>5</a:t>
            </a:fld>
            <a:endParaRPr lang="en-US" dirty="0"/>
          </a:p>
        </p:txBody>
      </p:sp>
    </p:spTree>
    <p:extLst>
      <p:ext uri="{BB962C8B-B14F-4D97-AF65-F5344CB8AC3E}">
        <p14:creationId xmlns:p14="http://schemas.microsoft.com/office/powerpoint/2010/main" val="28355231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a:t>
            </a:r>
            <a:r>
              <a:rPr lang="en-US" baseline="0" dirty="0"/>
              <a:t> student additional irs info</a:t>
            </a:r>
            <a:endParaRPr lang="en-US" dirty="0"/>
          </a:p>
        </p:txBody>
      </p:sp>
      <p:pic>
        <p:nvPicPr>
          <p:cNvPr id="3" name="Picture 2" descr="Screenshot of 2021-22 “Student Additional IRS Info” view. " title="2021-22 “Student Additional IRS Info”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186" y="694482"/>
            <a:ext cx="5466378" cy="3235492"/>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50</a:t>
            </a:fld>
            <a:endParaRPr lang="en-US" dirty="0"/>
          </a:p>
        </p:txBody>
      </p:sp>
    </p:spTree>
    <p:extLst>
      <p:ext uri="{BB962C8B-B14F-4D97-AF65-F5344CB8AC3E}">
        <p14:creationId xmlns:p14="http://schemas.microsoft.com/office/powerpoint/2010/main" val="30923665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a:t>
            </a:r>
            <a:r>
              <a:rPr lang="en-US" baseline="0" dirty="0"/>
              <a:t> student- student questions for tax filers only</a:t>
            </a:r>
            <a:endParaRPr lang="en-US" dirty="0"/>
          </a:p>
        </p:txBody>
      </p:sp>
      <p:pic>
        <p:nvPicPr>
          <p:cNvPr id="3" name="Picture 2" descr="Screenshot of 2021-22 “Student Questions for Tax Filers Only” view. " title="2021-22 “Student Questions for Tax Filers Only”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768" y="691919"/>
            <a:ext cx="4860465" cy="6089656"/>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51</a:t>
            </a:fld>
            <a:endParaRPr lang="en-US" dirty="0"/>
          </a:p>
        </p:txBody>
      </p:sp>
    </p:spTree>
    <p:extLst>
      <p:ext uri="{BB962C8B-B14F-4D97-AF65-F5344CB8AC3E}">
        <p14:creationId xmlns:p14="http://schemas.microsoft.com/office/powerpoint/2010/main" val="18205239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student additional financial info</a:t>
            </a:r>
          </a:p>
        </p:txBody>
      </p:sp>
      <p:pic>
        <p:nvPicPr>
          <p:cNvPr id="3" name="Picture 2" descr="Screenshot of 2021-22 “Student Additional Financial Info” view. " title="2021-22 “Student Additional Financial Info”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1901" y="680699"/>
            <a:ext cx="5471157" cy="4861227"/>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52</a:t>
            </a:fld>
            <a:endParaRPr lang="en-US" dirty="0"/>
          </a:p>
        </p:txBody>
      </p:sp>
    </p:spTree>
    <p:extLst>
      <p:ext uri="{BB962C8B-B14F-4D97-AF65-F5344CB8AC3E}">
        <p14:creationId xmlns:p14="http://schemas.microsoft.com/office/powerpoint/2010/main" val="13815869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student untaxed</a:t>
            </a:r>
            <a:r>
              <a:rPr lang="en-US" baseline="0" dirty="0"/>
              <a:t> income</a:t>
            </a:r>
            <a:endParaRPr lang="en-US" dirty="0"/>
          </a:p>
        </p:txBody>
      </p:sp>
      <p:pic>
        <p:nvPicPr>
          <p:cNvPr id="3" name="Picture 2" descr="Screenshot of 2021-22 “Student Untaxed Income” view. " title="2021-22 “Student Untaxed Income”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1482" y="696133"/>
            <a:ext cx="4709037" cy="6003334"/>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53</a:t>
            </a:fld>
            <a:endParaRPr lang="en-US" dirty="0"/>
          </a:p>
        </p:txBody>
      </p:sp>
    </p:spTree>
    <p:extLst>
      <p:ext uri="{BB962C8B-B14F-4D97-AF65-F5344CB8AC3E}">
        <p14:creationId xmlns:p14="http://schemas.microsoft.com/office/powerpoint/2010/main" val="27951297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student</a:t>
            </a:r>
            <a:r>
              <a:rPr lang="en-US" baseline="0" dirty="0"/>
              <a:t> assets</a:t>
            </a:r>
            <a:endParaRPr lang="en-US" dirty="0"/>
          </a:p>
        </p:txBody>
      </p:sp>
      <p:pic>
        <p:nvPicPr>
          <p:cNvPr id="3" name="Picture 2" descr="Screenshot of 2021-22 “Student Assets” view. " title="2021-22 “Student Asset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1551" y="697740"/>
            <a:ext cx="5421709" cy="4174716"/>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54</a:t>
            </a:fld>
            <a:endParaRPr lang="en-US" dirty="0"/>
          </a:p>
        </p:txBody>
      </p:sp>
    </p:spTree>
    <p:extLst>
      <p:ext uri="{BB962C8B-B14F-4D97-AF65-F5344CB8AC3E}">
        <p14:creationId xmlns:p14="http://schemas.microsoft.com/office/powerpoint/2010/main" val="24914840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preparer info</a:t>
            </a:r>
          </a:p>
        </p:txBody>
      </p:sp>
      <p:pic>
        <p:nvPicPr>
          <p:cNvPr id="3" name="Picture 2" descr="Screenshot of 2021-22 “Preparer Info” view. " title="2021-22 “Preparer Info”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5085" y="698253"/>
            <a:ext cx="5448720" cy="3432695"/>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55</a:t>
            </a:fld>
            <a:endParaRPr lang="en-US" dirty="0"/>
          </a:p>
        </p:txBody>
      </p:sp>
    </p:spTree>
    <p:extLst>
      <p:ext uri="{BB962C8B-B14F-4D97-AF65-F5344CB8AC3E}">
        <p14:creationId xmlns:p14="http://schemas.microsoft.com/office/powerpoint/2010/main" val="19647518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idx="4294967295"/>
          </p:nvPr>
        </p:nvSpPr>
        <p:spPr/>
        <p:txBody>
          <a:bodyPr/>
          <a:lstStyle/>
          <a:p>
            <a:r>
              <a:rPr lang="en-US" dirty="0"/>
              <a:t>Dependent student- FAFsa summary-student</a:t>
            </a:r>
            <a:r>
              <a:rPr lang="en-US" baseline="0" dirty="0"/>
              <a:t> demographics and school selection</a:t>
            </a:r>
            <a:endParaRPr lang="en-US" dirty="0"/>
          </a:p>
        </p:txBody>
      </p:sp>
      <p:grpSp>
        <p:nvGrpSpPr>
          <p:cNvPr id="6" name="Group 5" descr="Screenshot of 2021-22 “FAFSA Summary” view – Student Demographics and School Selection." title="2021-22 “FAFSA Summary” view – Student Demographics and School Selection"/>
          <p:cNvGrpSpPr/>
          <p:nvPr/>
        </p:nvGrpSpPr>
        <p:grpSpPr>
          <a:xfrm>
            <a:off x="1591974" y="679726"/>
            <a:ext cx="8997317" cy="5195780"/>
            <a:chOff x="1591974" y="679726"/>
            <a:chExt cx="8997317" cy="5195780"/>
          </a:xfrm>
        </p:grpSpPr>
        <p:pic>
          <p:nvPicPr>
            <p:cNvPr id="3" name="Picture 2" descr="Screenshot of 2021-22 “FAFSA Summary” view – Student Demographics and School Selection.&#10;" title="2021-22 “FAFSA Summary” view – Student Demographics and School Selec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1974" y="679726"/>
              <a:ext cx="3580553" cy="5195780"/>
            </a:xfrm>
            <a:prstGeom prst="rect">
              <a:avLst/>
            </a:prstGeom>
          </p:spPr>
        </p:pic>
        <p:pic>
          <p:nvPicPr>
            <p:cNvPr id="4" name="Picture 3" descr="Screenshot of 2021-22 “FAFSA Summary” view – Student Demographics and School Selection." title="2021-22 “FAFSA Summary” view – Student Demographics and School Selection continu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5605" y="679726"/>
              <a:ext cx="3563686" cy="4379374"/>
            </a:xfrm>
            <a:prstGeom prst="rect">
              <a:avLst/>
            </a:prstGeom>
          </p:spPr>
        </p:pic>
      </p:grpSp>
      <p:sp>
        <p:nvSpPr>
          <p:cNvPr id="2" name="Slide Number Placeholder 1"/>
          <p:cNvSpPr>
            <a:spLocks noGrp="1"/>
          </p:cNvSpPr>
          <p:nvPr>
            <p:ph type="sldNum" sz="quarter" idx="10"/>
          </p:nvPr>
        </p:nvSpPr>
        <p:spPr/>
        <p:txBody>
          <a:bodyPr/>
          <a:lstStyle/>
          <a:p>
            <a:fld id="{234755BD-B4AC-9044-BCE4-27904766F8BB}" type="slidenum">
              <a:rPr lang="en-US" smtClean="0"/>
              <a:pPr/>
              <a:t>56</a:t>
            </a:fld>
            <a:endParaRPr lang="en-US" dirty="0"/>
          </a:p>
        </p:txBody>
      </p:sp>
    </p:spTree>
    <p:extLst>
      <p:ext uri="{BB962C8B-B14F-4D97-AF65-F5344CB8AC3E}">
        <p14:creationId xmlns:p14="http://schemas.microsoft.com/office/powerpoint/2010/main" val="39692013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idx="4294967295"/>
          </p:nvPr>
        </p:nvSpPr>
        <p:spPr/>
        <p:txBody>
          <a:bodyPr/>
          <a:lstStyle/>
          <a:p>
            <a:r>
              <a:rPr lang="en-US" dirty="0"/>
              <a:t>Dependent student-fafsa summary-dependency</a:t>
            </a:r>
            <a:r>
              <a:rPr lang="en-US" baseline="0" dirty="0"/>
              <a:t> status, parent demographics, and parent financials</a:t>
            </a:r>
            <a:endParaRPr lang="en-US" dirty="0"/>
          </a:p>
        </p:txBody>
      </p:sp>
      <p:grpSp>
        <p:nvGrpSpPr>
          <p:cNvPr id="6" name="Group 5" descr="Screenshot of 2021-22 “FAFSA Summary” view continued – Dependency Status, Parent Demographics and Parent Financials." title="2021-22 “FAFSA Summary” view continued – Dependency Status, Parent Demographics and Parent Financials"/>
          <p:cNvGrpSpPr/>
          <p:nvPr/>
        </p:nvGrpSpPr>
        <p:grpSpPr>
          <a:xfrm>
            <a:off x="1553064" y="731994"/>
            <a:ext cx="9099753" cy="5215459"/>
            <a:chOff x="1553064" y="731994"/>
            <a:chExt cx="9099753" cy="5215459"/>
          </a:xfrm>
        </p:grpSpPr>
        <p:pic>
          <p:nvPicPr>
            <p:cNvPr id="3" name="Picture 2" descr="Screenshot of 2021-22 “FAFSA Summary” view continued – Dependency Status, Parent Demographics and Parent Financials." title="2021-22 “FAFSA Summary” view continued – Dependency Status, Parent Demographics and Parent Financia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064" y="731994"/>
              <a:ext cx="3583140" cy="5215459"/>
            </a:xfrm>
            <a:prstGeom prst="rect">
              <a:avLst/>
            </a:prstGeom>
          </p:spPr>
        </p:pic>
        <p:pic>
          <p:nvPicPr>
            <p:cNvPr id="4" name="Picture 3" descr="Screenshot of 2021-22 “FAFSA Summary” view continued – Dependency Status, Parent Demographics and Parent Financials." title="2021-22 “FAFSA Summary” view continued – Dependency Status, Parent Demographics and Parent Financials continu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4977" y="731994"/>
              <a:ext cx="3547840" cy="5026780"/>
            </a:xfrm>
            <a:prstGeom prst="rect">
              <a:avLst/>
            </a:prstGeom>
          </p:spPr>
        </p:pic>
      </p:grpSp>
      <p:sp>
        <p:nvSpPr>
          <p:cNvPr id="2" name="Slide Number Placeholder 1"/>
          <p:cNvSpPr>
            <a:spLocks noGrp="1"/>
          </p:cNvSpPr>
          <p:nvPr>
            <p:ph type="sldNum" sz="quarter" idx="10"/>
          </p:nvPr>
        </p:nvSpPr>
        <p:spPr/>
        <p:txBody>
          <a:bodyPr/>
          <a:lstStyle/>
          <a:p>
            <a:fld id="{234755BD-B4AC-9044-BCE4-27904766F8BB}" type="slidenum">
              <a:rPr lang="en-US" smtClean="0"/>
              <a:pPr/>
              <a:t>57</a:t>
            </a:fld>
            <a:endParaRPr lang="en-US" dirty="0"/>
          </a:p>
        </p:txBody>
      </p:sp>
    </p:spTree>
    <p:extLst>
      <p:ext uri="{BB962C8B-B14F-4D97-AF65-F5344CB8AC3E}">
        <p14:creationId xmlns:p14="http://schemas.microsoft.com/office/powerpoint/2010/main" val="524011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idx="4294967295"/>
          </p:nvPr>
        </p:nvSpPr>
        <p:spPr/>
        <p:txBody>
          <a:bodyPr/>
          <a:lstStyle/>
          <a:p>
            <a:r>
              <a:rPr lang="en-US" dirty="0"/>
              <a:t>Dependent student-fafsa summary-parent financials continued,</a:t>
            </a:r>
            <a:r>
              <a:rPr lang="en-US" baseline="0" dirty="0"/>
              <a:t> student financials, and sign and submit.</a:t>
            </a:r>
            <a:endParaRPr lang="en-US" dirty="0"/>
          </a:p>
        </p:txBody>
      </p:sp>
      <p:grpSp>
        <p:nvGrpSpPr>
          <p:cNvPr id="6" name="Group 5" descr="Screenshot of 2021-22 “FAFSA Summary” view continued– Parent Financials Continued, Student Financials, Sign &amp; Submit." title="2021-22 “FAFSA Summary” view continued– Parent Financials Continued, Student Financials, Sign &amp; Submit"/>
          <p:cNvGrpSpPr/>
          <p:nvPr/>
        </p:nvGrpSpPr>
        <p:grpSpPr>
          <a:xfrm>
            <a:off x="1572519" y="746788"/>
            <a:ext cx="9014375" cy="5031442"/>
            <a:chOff x="1572519" y="746788"/>
            <a:chExt cx="9014375" cy="5031442"/>
          </a:xfrm>
        </p:grpSpPr>
        <p:pic>
          <p:nvPicPr>
            <p:cNvPr id="3" name="Picture 2" descr="Screenshot of 2021-22 “FAFSA Summary” view continued– Parent Financials Continued, Student Financials, Sign &amp; Submit." title="2021-22 “FAFSA Summary” view continued– Parent Financials Continued, Student Financials, Sign &amp; Submi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2519" y="746788"/>
              <a:ext cx="3588192" cy="5031442"/>
            </a:xfrm>
            <a:prstGeom prst="rect">
              <a:avLst/>
            </a:prstGeom>
          </p:spPr>
        </p:pic>
        <p:pic>
          <p:nvPicPr>
            <p:cNvPr id="4" name="Picture 3" descr="Screenshot of 2021-22 “FAFSA Summary” view continued– Parent Financials Continued, Student Financials, Sign &amp; Submit." title="2021-22 “FAFSA Summary” view continued– Parent Financials Continued, Student Financials, Sign &amp; Submit continu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2778" y="746788"/>
              <a:ext cx="3514116" cy="4583969"/>
            </a:xfrm>
            <a:prstGeom prst="rect">
              <a:avLst/>
            </a:prstGeom>
          </p:spPr>
        </p:pic>
      </p:grpSp>
      <p:sp>
        <p:nvSpPr>
          <p:cNvPr id="2" name="Slide Number Placeholder 1"/>
          <p:cNvSpPr>
            <a:spLocks noGrp="1"/>
          </p:cNvSpPr>
          <p:nvPr>
            <p:ph type="sldNum" sz="quarter" idx="10"/>
          </p:nvPr>
        </p:nvSpPr>
        <p:spPr/>
        <p:txBody>
          <a:bodyPr/>
          <a:lstStyle/>
          <a:p>
            <a:fld id="{234755BD-B4AC-9044-BCE4-27904766F8BB}" type="slidenum">
              <a:rPr lang="en-US" smtClean="0"/>
              <a:pPr/>
              <a:t>58</a:t>
            </a:fld>
            <a:endParaRPr lang="en-US" dirty="0"/>
          </a:p>
        </p:txBody>
      </p:sp>
    </p:spTree>
    <p:extLst>
      <p:ext uri="{BB962C8B-B14F-4D97-AF65-F5344CB8AC3E}">
        <p14:creationId xmlns:p14="http://schemas.microsoft.com/office/powerpoint/2010/main" val="6062099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student-signature status</a:t>
            </a:r>
          </a:p>
        </p:txBody>
      </p:sp>
      <p:pic>
        <p:nvPicPr>
          <p:cNvPr id="3" name="Picture 2" descr="Screenshot of 2021-22 “Signature Status” view." title="2021-22 “Signature Statu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6650" y="704889"/>
            <a:ext cx="5466407" cy="4956208"/>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59</a:t>
            </a:fld>
            <a:endParaRPr lang="en-US" dirty="0"/>
          </a:p>
        </p:txBody>
      </p:sp>
    </p:spTree>
    <p:extLst>
      <p:ext uri="{BB962C8B-B14F-4D97-AF65-F5344CB8AC3E}">
        <p14:creationId xmlns:p14="http://schemas.microsoft.com/office/powerpoint/2010/main" val="1481212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0" y="192088"/>
            <a:ext cx="11236325" cy="485775"/>
          </a:xfrm>
        </p:spPr>
        <p:txBody>
          <a:bodyPr/>
          <a:lstStyle/>
          <a:p>
            <a:r>
              <a:rPr lang="en-US" dirty="0">
                <a:noFill/>
              </a:rPr>
              <a:t>Login – I am the Student</a:t>
            </a:r>
          </a:p>
        </p:txBody>
      </p:sp>
      <p:pic>
        <p:nvPicPr>
          <p:cNvPr id="6" name="Picture 5" descr="Screenshot of 2021-22 “Login” view with the “I am the student” option selected. &#10;&#10;Note: If using this option, the user can choose one of three ways to log in to the application; using an FSA ID, a verified email address, or a verified phone number.&#10;" title="2021-22 “Login” view with the “I am the student” option selected. "/>
          <p:cNvPicPr>
            <a:picLocks noChangeAspect="1"/>
          </p:cNvPicPr>
          <p:nvPr/>
        </p:nvPicPr>
        <p:blipFill>
          <a:blip r:embed="rId3"/>
          <a:stretch>
            <a:fillRect/>
          </a:stretch>
        </p:blipFill>
        <p:spPr>
          <a:xfrm>
            <a:off x="3347449" y="677863"/>
            <a:ext cx="5457646" cy="5457646"/>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6</a:t>
            </a:fld>
            <a:endParaRPr lang="en-US" dirty="0"/>
          </a:p>
        </p:txBody>
      </p:sp>
    </p:spTree>
    <p:extLst>
      <p:ext uri="{BB962C8B-B14F-4D97-AF65-F5344CB8AC3E}">
        <p14:creationId xmlns:p14="http://schemas.microsoft.com/office/powerpoint/2010/main" val="13002634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student-agreement of terms for student</a:t>
            </a:r>
          </a:p>
        </p:txBody>
      </p:sp>
      <p:pic>
        <p:nvPicPr>
          <p:cNvPr id="3" name="Picture 2" descr="Screenshot of 2021-22 “Agreement of Terms” student view. &#10;&#10;This is where the applicant acknowledges the Certification Statement. " title="2021-22 “Agreement of Terms” student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5910" y="707010"/>
            <a:ext cx="5432424" cy="4527019"/>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60</a:t>
            </a:fld>
            <a:endParaRPr lang="en-US" dirty="0"/>
          </a:p>
        </p:txBody>
      </p:sp>
    </p:spTree>
    <p:extLst>
      <p:ext uri="{BB962C8B-B14F-4D97-AF65-F5344CB8AC3E}">
        <p14:creationId xmlns:p14="http://schemas.microsoft.com/office/powerpoint/2010/main" val="30402199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student-signature</a:t>
            </a:r>
            <a:r>
              <a:rPr lang="en-US" baseline="0" dirty="0"/>
              <a:t> options for student</a:t>
            </a:r>
            <a:endParaRPr lang="en-US" dirty="0"/>
          </a:p>
        </p:txBody>
      </p:sp>
      <p:pic>
        <p:nvPicPr>
          <p:cNvPr id="3" name="Picture 2" descr="Screenshot of 2021-22 “Signature Options” view." title="2021-22 “Signature Option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408" y="711886"/>
            <a:ext cx="5478076" cy="4018864"/>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61</a:t>
            </a:fld>
            <a:endParaRPr lang="en-US" dirty="0"/>
          </a:p>
        </p:txBody>
      </p:sp>
    </p:spTree>
    <p:extLst>
      <p:ext uri="{BB962C8B-B14F-4D97-AF65-F5344CB8AC3E}">
        <p14:creationId xmlns:p14="http://schemas.microsoft.com/office/powerpoint/2010/main" val="37850935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student-signature</a:t>
            </a:r>
            <a:r>
              <a:rPr lang="en-US" baseline="0" dirty="0"/>
              <a:t> status </a:t>
            </a:r>
            <a:endParaRPr lang="en-US" dirty="0"/>
          </a:p>
        </p:txBody>
      </p:sp>
      <p:pic>
        <p:nvPicPr>
          <p:cNvPr id="3" name="Picture 2" descr="Screenshot of 2021-22 “Signature Status” view.&#10;&#10;Applicant signature accepted, and now the parent will need to sign." title="2021-22 “Signature Statu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5691" y="724370"/>
            <a:ext cx="5460618" cy="4996465"/>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62</a:t>
            </a:fld>
            <a:endParaRPr lang="en-US" dirty="0"/>
          </a:p>
        </p:txBody>
      </p:sp>
    </p:spTree>
    <p:extLst>
      <p:ext uri="{BB962C8B-B14F-4D97-AF65-F5344CB8AC3E}">
        <p14:creationId xmlns:p14="http://schemas.microsoft.com/office/powerpoint/2010/main" val="4253810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which parent signs</a:t>
            </a:r>
          </a:p>
        </p:txBody>
      </p:sp>
      <p:pic>
        <p:nvPicPr>
          <p:cNvPr id="3" name="Picture 2" descr="Screenshot of 2021-22 “Which Parent Signs” view.&#10;&#10;Allows the user to select which parent will be signing the application.&#10;&#10;The choice between parents is only present if information was provided for two parents.  Otherwise, this view doesn't display.&#10;" title="2021-22 “Which Parent Sign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3770" y="719528"/>
            <a:ext cx="5344461" cy="4222124"/>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63</a:t>
            </a:fld>
            <a:endParaRPr lang="en-US" dirty="0"/>
          </a:p>
        </p:txBody>
      </p:sp>
    </p:spTree>
    <p:extLst>
      <p:ext uri="{BB962C8B-B14F-4D97-AF65-F5344CB8AC3E}">
        <p14:creationId xmlns:p14="http://schemas.microsoft.com/office/powerpoint/2010/main" val="14587458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agreement of terms for parent</a:t>
            </a:r>
          </a:p>
        </p:txBody>
      </p:sp>
      <p:pic>
        <p:nvPicPr>
          <p:cNvPr id="3" name="Picture 2" descr="Screenshot of 2021-22 “Agreement of Terms” view for parent.&#10;&#10;This is where the parent acknowledges the Certifciation Statement." title="2021-22 “Agreement of Terms” view for pare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5152" y="721632"/>
            <a:ext cx="5473181" cy="4551863"/>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64</a:t>
            </a:fld>
            <a:endParaRPr lang="en-US" dirty="0"/>
          </a:p>
        </p:txBody>
      </p:sp>
    </p:spTree>
    <p:extLst>
      <p:ext uri="{BB962C8B-B14F-4D97-AF65-F5344CB8AC3E}">
        <p14:creationId xmlns:p14="http://schemas.microsoft.com/office/powerpoint/2010/main" val="26602168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signature options for parent</a:t>
            </a:r>
          </a:p>
        </p:txBody>
      </p:sp>
      <p:pic>
        <p:nvPicPr>
          <p:cNvPr id="3" name="Picture 2" descr="Screenshot of 2021-22 “Signature Options” view for parent.&#10;&#10;Parent FSA ID and password will not be required if the parent used the IRS DRT." title="2021-22 “Signature Options” view for pare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3112" y="691919"/>
            <a:ext cx="5405221" cy="5846648"/>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65</a:t>
            </a:fld>
            <a:endParaRPr lang="en-US" dirty="0"/>
          </a:p>
        </p:txBody>
      </p:sp>
    </p:spTree>
    <p:extLst>
      <p:ext uri="{BB962C8B-B14F-4D97-AF65-F5344CB8AC3E}">
        <p14:creationId xmlns:p14="http://schemas.microsoft.com/office/powerpoint/2010/main" val="9041734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a:t>
            </a:r>
            <a:r>
              <a:rPr lang="en-US" baseline="0" dirty="0"/>
              <a:t> student- signature options for parent continued</a:t>
            </a:r>
            <a:endParaRPr lang="en-US" dirty="0"/>
          </a:p>
        </p:txBody>
      </p:sp>
      <p:pic>
        <p:nvPicPr>
          <p:cNvPr id="3" name="Picture 2" descr="Screenshot of 2021-22 “Signature Options” view for parent continued.&#10;&#10;The parent of the applicant has the option to choose between three different ways of signing the application: Sign Electronically With My FSA ID, Print A Signature Page, or Submit Without Signatures. In this scenario the parent chose to sign the FAFSA form electronically. &#10;" title="2021-22 “Signature Options” view for parent continu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1891" y="717630"/>
            <a:ext cx="4765071" cy="5948708"/>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66</a:t>
            </a:fld>
            <a:endParaRPr lang="en-US" dirty="0"/>
          </a:p>
        </p:txBody>
      </p:sp>
    </p:spTree>
    <p:extLst>
      <p:ext uri="{BB962C8B-B14F-4D97-AF65-F5344CB8AC3E}">
        <p14:creationId xmlns:p14="http://schemas.microsoft.com/office/powerpoint/2010/main" val="9671279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signature status </a:t>
            </a:r>
          </a:p>
        </p:txBody>
      </p:sp>
      <p:pic>
        <p:nvPicPr>
          <p:cNvPr id="3" name="Picture 2" descr="Screenshot of 2021-22 “Signature Status” view. &#10;&#10;Shows both applicant and parent signatures have been accepted." title="2021-22 “Signature Statu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467" y="705873"/>
            <a:ext cx="5481195" cy="4491160"/>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67</a:t>
            </a:fld>
            <a:endParaRPr lang="en-US" dirty="0"/>
          </a:p>
        </p:txBody>
      </p:sp>
    </p:spTree>
    <p:extLst>
      <p:ext uri="{BB962C8B-B14F-4D97-AF65-F5344CB8AC3E}">
        <p14:creationId xmlns:p14="http://schemas.microsoft.com/office/powerpoint/2010/main" val="35096182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confirmation page</a:t>
            </a:r>
          </a:p>
        </p:txBody>
      </p:sp>
      <p:grpSp>
        <p:nvGrpSpPr>
          <p:cNvPr id="3" name="Group 2" descr="Screenshot of 2021-22 “Confirmation Page” view.&#10;&#10;Some states provide the option to transfer part of the applicant’s FAFSA information into a state aid application.  &#10;&#10;Parents of applicants are offered the option to transfer the parents’ data into another applicant's new FAFSA form by clicking the blue box saying “Does your brother or sister need to complete a FAFSA?”&#10;&#10;If the applicant leaves the confirmation view before they click this link, they will not be able to return to transfer data to the application of a sibling." title="2021-22 “Confirmation Page” view"/>
          <p:cNvGrpSpPr/>
          <p:nvPr/>
        </p:nvGrpSpPr>
        <p:grpSpPr>
          <a:xfrm>
            <a:off x="1510145" y="688299"/>
            <a:ext cx="9137073" cy="3689239"/>
            <a:chOff x="1510145" y="688299"/>
            <a:chExt cx="9137073" cy="3689239"/>
          </a:xfrm>
        </p:grpSpPr>
        <p:pic>
          <p:nvPicPr>
            <p:cNvPr id="5" name="Picture 4" descr="Screenshot of Top half of 2021-22 “Confirmation Page” view.&#10;&#10;Some states provide the option to transfer part of the applicant’s FAFSA information into a state aid application.  &#10;&#10;Parents of applicants are offered the option to transfer the parents’ data into another applicant's new FAFSA form by clicking the blue box saying “Does your brother or sister need to complete a FAFSA?”&#10;&#10;If the applicant leaves the confirmation view before they click this link, they will not be able to return to transfer data to the application of a sibling.&#10;" title="Top half of 2021-22 “Confirmation Page”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0145" y="688301"/>
              <a:ext cx="3643746" cy="3675264"/>
            </a:xfrm>
            <a:prstGeom prst="rect">
              <a:avLst/>
            </a:prstGeom>
          </p:spPr>
        </p:pic>
        <p:pic>
          <p:nvPicPr>
            <p:cNvPr id="6" name="Picture 5" descr="Bottom Half of 2021-22 “Confirmation Page” view.&#10;&#10;Some states provide the option to transfer part of the applicant’s FAFSA information into a state aid application.  &#10;&#10;Parents of applicants are offered the option to transfer the parents’ data into another applicant's new FAFSA form by clicking the blue box saying “Does your brother or sister need to complete a FAFSA?”&#10;&#10;If the applicant leaves the confirmation view before they click this link, they will not be able to return to transfer data to the application of a sibling.&#10;" title="Bottom Half of 2021-22 “Confirmation Page” view."/>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6144" y="688299"/>
              <a:ext cx="3651074" cy="3689239"/>
            </a:xfrm>
            <a:prstGeom prst="rect">
              <a:avLst/>
            </a:prstGeom>
          </p:spPr>
        </p:pic>
      </p:grpSp>
      <p:sp>
        <p:nvSpPr>
          <p:cNvPr id="2" name="Slide Number Placeholder 1"/>
          <p:cNvSpPr>
            <a:spLocks noGrp="1"/>
          </p:cNvSpPr>
          <p:nvPr>
            <p:ph type="sldNum" sz="quarter" idx="10"/>
          </p:nvPr>
        </p:nvSpPr>
        <p:spPr/>
        <p:txBody>
          <a:bodyPr/>
          <a:lstStyle/>
          <a:p>
            <a:fld id="{234755BD-B4AC-9044-BCE4-27904766F8BB}" type="slidenum">
              <a:rPr lang="en-US" smtClean="0"/>
              <a:pPr/>
              <a:t>68</a:t>
            </a:fld>
            <a:endParaRPr lang="en-US" dirty="0"/>
          </a:p>
        </p:txBody>
      </p:sp>
    </p:spTree>
    <p:extLst>
      <p:ext uri="{BB962C8B-B14F-4D97-AF65-F5344CB8AC3E}">
        <p14:creationId xmlns:p14="http://schemas.microsoft.com/office/powerpoint/2010/main" val="2805338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p:txBody>
          <a:bodyPr/>
          <a:lstStyle/>
          <a:p>
            <a:r>
              <a:rPr lang="en-US" dirty="0"/>
              <a:t>Thank you </a:t>
            </a:r>
          </a:p>
        </p:txBody>
      </p:sp>
      <p:sp>
        <p:nvSpPr>
          <p:cNvPr id="5" name="Rectangle 4" descr="Thank you for previewing the 2021-2022 FAFSA.gov." title="Thank You"/>
          <p:cNvSpPr/>
          <p:nvPr/>
        </p:nvSpPr>
        <p:spPr>
          <a:xfrm>
            <a:off x="657225" y="1600200"/>
            <a:ext cx="11049925" cy="1754326"/>
          </a:xfrm>
          <a:prstGeom prst="rect">
            <a:avLst/>
          </a:prstGeom>
        </p:spPr>
        <p:txBody>
          <a:bodyPr wrap="square">
            <a:spAutoFit/>
          </a:bodyPr>
          <a:lstStyle/>
          <a:p>
            <a:r>
              <a:rPr lang="en-US" sz="5400" cap="all" spc="40" dirty="0">
                <a:solidFill>
                  <a:srgbClr val="38546D"/>
                </a:solidFill>
                <a:latin typeface="Oswald" pitchFamily="2" charset="77"/>
              </a:rPr>
              <a:t>Thank you for previewing the 2021-2022 fafsa.gov</a:t>
            </a:r>
            <a:endParaRPr lang="en-US" dirty="0">
              <a:solidFill>
                <a:srgbClr val="38546D"/>
              </a:solidFill>
            </a:endParaRPr>
          </a:p>
        </p:txBody>
      </p:sp>
      <p:sp>
        <p:nvSpPr>
          <p:cNvPr id="2" name="Slide Number Placeholder 1"/>
          <p:cNvSpPr>
            <a:spLocks noGrp="1"/>
          </p:cNvSpPr>
          <p:nvPr>
            <p:ph type="sldNum" sz="quarter" idx="11"/>
          </p:nvPr>
        </p:nvSpPr>
        <p:spPr/>
        <p:txBody>
          <a:bodyPr/>
          <a:lstStyle/>
          <a:p>
            <a:fld id="{234755BD-B4AC-9044-BCE4-27904766F8BB}" type="slidenum">
              <a:rPr lang="en-US" smtClean="0"/>
              <a:pPr/>
              <a:t>69</a:t>
            </a:fld>
            <a:endParaRPr lang="en-US" dirty="0"/>
          </a:p>
        </p:txBody>
      </p:sp>
    </p:spTree>
    <p:extLst>
      <p:ext uri="{BB962C8B-B14F-4D97-AF65-F5344CB8AC3E}">
        <p14:creationId xmlns:p14="http://schemas.microsoft.com/office/powerpoint/2010/main" val="1299379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Login – I am a parent, preparer, or student from a Freely Associated State</a:t>
            </a:r>
          </a:p>
        </p:txBody>
      </p:sp>
      <p:pic>
        <p:nvPicPr>
          <p:cNvPr id="5" name="Picture 4" descr="Screenshot 2021-22 “Login” page with the “I am a parent, preparer, or student from a Freely Associated State” option selected. &#10;&#10;The SSN is masked by default and users have the ability to check the “Show SSN” box if they wish to see what is being typed in.&#10;" title="2021-22 “Login” view with the “I am a parent, preparer, or student from a Freely Associated State” option selected. "/>
          <p:cNvPicPr>
            <a:picLocks noChangeAspect="1"/>
          </p:cNvPicPr>
          <p:nvPr/>
        </p:nvPicPr>
        <p:blipFill>
          <a:blip r:embed="rId3"/>
          <a:stretch>
            <a:fillRect/>
          </a:stretch>
        </p:blipFill>
        <p:spPr>
          <a:xfrm>
            <a:off x="3360776" y="304799"/>
            <a:ext cx="5478424" cy="5702567"/>
          </a:xfrm>
          <a:prstGeom prst="rect">
            <a:avLst/>
          </a:prstGeom>
        </p:spPr>
      </p:pic>
      <p:sp>
        <p:nvSpPr>
          <p:cNvPr id="3" name="Slide Number Placeholder 2"/>
          <p:cNvSpPr>
            <a:spLocks noGrp="1"/>
          </p:cNvSpPr>
          <p:nvPr>
            <p:ph type="sldNum" sz="quarter" idx="10"/>
          </p:nvPr>
        </p:nvSpPr>
        <p:spPr/>
        <p:txBody>
          <a:bodyPr/>
          <a:lstStyle/>
          <a:p>
            <a:fld id="{234755BD-B4AC-9044-BCE4-27904766F8BB}" type="slidenum">
              <a:rPr lang="en-US" smtClean="0"/>
              <a:pPr/>
              <a:t>7</a:t>
            </a:fld>
            <a:endParaRPr lang="en-US" dirty="0"/>
          </a:p>
        </p:txBody>
      </p:sp>
    </p:spTree>
    <p:extLst>
      <p:ext uri="{BB962C8B-B14F-4D97-AF65-F5344CB8AC3E}">
        <p14:creationId xmlns:p14="http://schemas.microsoft.com/office/powerpoint/2010/main" val="272537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Autofit/>
          </a:bodyPr>
          <a:lstStyle/>
          <a:p>
            <a:r>
              <a:rPr lang="en-US" dirty="0"/>
              <a:t>Disclaimer</a:t>
            </a:r>
          </a:p>
        </p:txBody>
      </p:sp>
      <p:pic>
        <p:nvPicPr>
          <p:cNvPr id="3" name="Picture 2" descr="Screenshot of 2021-22 “Disclaimer” view.&#10;.&#10;" title="2021-22 “Disclaimer” view"/>
          <p:cNvPicPr>
            <a:picLocks noChangeAspect="1"/>
          </p:cNvPicPr>
          <p:nvPr/>
        </p:nvPicPr>
        <p:blipFill>
          <a:blip r:embed="rId3"/>
          <a:stretch>
            <a:fillRect/>
          </a:stretch>
        </p:blipFill>
        <p:spPr>
          <a:xfrm>
            <a:off x="3377140" y="708837"/>
            <a:ext cx="5446143" cy="4496821"/>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8</a:t>
            </a:fld>
            <a:endParaRPr lang="en-US" dirty="0"/>
          </a:p>
        </p:txBody>
      </p:sp>
    </p:spTree>
    <p:extLst>
      <p:ext uri="{BB962C8B-B14F-4D97-AF65-F5344CB8AC3E}">
        <p14:creationId xmlns:p14="http://schemas.microsoft.com/office/powerpoint/2010/main" val="3899542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Get Started</a:t>
            </a:r>
          </a:p>
        </p:txBody>
      </p:sp>
      <p:pic>
        <p:nvPicPr>
          <p:cNvPr id="3" name="Picture 2" descr="Screenshot of 2021-22 “Get Started” view.&#10;" title="2021-22 “Get Started” view."/>
          <p:cNvPicPr>
            <a:picLocks noChangeAspect="1"/>
          </p:cNvPicPr>
          <p:nvPr/>
        </p:nvPicPr>
        <p:blipFill>
          <a:blip r:embed="rId3"/>
          <a:stretch>
            <a:fillRect/>
          </a:stretch>
        </p:blipFill>
        <p:spPr>
          <a:xfrm>
            <a:off x="3400926" y="689717"/>
            <a:ext cx="5486400" cy="5959479"/>
          </a:xfrm>
          <a:prstGeom prst="rect">
            <a:avLst/>
          </a:prstGeom>
        </p:spPr>
      </p:pic>
      <p:sp>
        <p:nvSpPr>
          <p:cNvPr id="4" name="Slide Number Placeholder 3"/>
          <p:cNvSpPr>
            <a:spLocks noGrp="1"/>
          </p:cNvSpPr>
          <p:nvPr>
            <p:ph type="sldNum" sz="quarter" idx="10"/>
          </p:nvPr>
        </p:nvSpPr>
        <p:spPr/>
        <p:txBody>
          <a:bodyPr/>
          <a:lstStyle/>
          <a:p>
            <a:fld id="{234755BD-B4AC-9044-BCE4-27904766F8BB}" type="slidenum">
              <a:rPr lang="en-US" smtClean="0"/>
              <a:pPr/>
              <a:t>9</a:t>
            </a:fld>
            <a:endParaRPr lang="en-US" dirty="0"/>
          </a:p>
        </p:txBody>
      </p:sp>
    </p:spTree>
    <p:extLst>
      <p:ext uri="{BB962C8B-B14F-4D97-AF65-F5344CB8AC3E}">
        <p14:creationId xmlns:p14="http://schemas.microsoft.com/office/powerpoint/2010/main" val="3458077082"/>
      </p:ext>
    </p:extLst>
  </p:cSld>
  <p:clrMapOvr>
    <a:masterClrMapping/>
  </p:clrMapOvr>
</p:sld>
</file>

<file path=ppt/theme/theme1.xml><?xml version="1.0" encoding="utf-8"?>
<a:theme xmlns:a="http://schemas.openxmlformats.org/drawingml/2006/main" name="Office Theme">
  <a:themeElements>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SA_PPT_Template" id="{0E3E3244-611D-43FF-9916-862E25A8A98B}" vid="{9FD1257F-8764-4D21-806F-1F49CB5EA3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99D68101F4C5B4DAECB3727102EF6E6" ma:contentTypeVersion="15" ma:contentTypeDescription="Create a new document." ma:contentTypeScope="" ma:versionID="ad42d4da589e04f7afd39ec3bf5d7932">
  <xsd:schema xmlns:xsd="http://www.w3.org/2001/XMLSchema" xmlns:xs="http://www.w3.org/2001/XMLSchema" xmlns:p="http://schemas.microsoft.com/office/2006/metadata/properties" xmlns:ns1="http://schemas.microsoft.com/sharepoint/v3" xmlns:ns3="790aeb17-0faf-4a9e-94e0-24d4823f72ce" xmlns:ns4="34023607-40bb-4fdc-946f-50799488ba65" targetNamespace="http://schemas.microsoft.com/office/2006/metadata/properties" ma:root="true" ma:fieldsID="495ce4e0714f45ffcad23685db692976" ns1:_="" ns3:_="" ns4:_="">
    <xsd:import namespace="http://schemas.microsoft.com/sharepoint/v3"/>
    <xsd:import namespace="790aeb17-0faf-4a9e-94e0-24d4823f72ce"/>
    <xsd:import namespace="34023607-40bb-4fdc-946f-50799488ba65"/>
    <xsd:element name="properties">
      <xsd:complexType>
        <xsd:sequence>
          <xsd:element name="documentManagement">
            <xsd:complexType>
              <xsd:all>
                <xsd:element ref="ns3:SharedWithUsers" minOccurs="0"/>
                <xsd:element ref="ns3:SharedWithDetails" minOccurs="0"/>
                <xsd:element ref="ns3:SharingHintHash" minOccurs="0"/>
                <xsd:element ref="ns1:_ip_UnifiedCompliancePolicyProperties" minOccurs="0"/>
                <xsd:element ref="ns1:_ip_UnifiedCompliancePolicyUIAction"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Location"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hidden="true" ma:internalName="_ip_UnifiedCompliancePolicyProperties">
      <xsd:simpleType>
        <xsd:restriction base="dms:Note"/>
      </xsd:simpleType>
    </xsd:element>
    <xsd:element name="_ip_UnifiedCompliancePolicyUIAction" ma:index="1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90aeb17-0faf-4a9e-94e0-24d4823f72c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4023607-40bb-4fdc-946f-50799488ba65"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AutoTags" ma:index="15" nillable="true" ma:displayName="MediaServiceAutoTags" ma:description="" ma:internalName="MediaServiceAutoTags" ma:readOnly="true">
      <xsd:simpleType>
        <xsd:restriction base="dms:Text"/>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Location" ma:index="18" nillable="true" ma:displayName="MediaServiceLocation" ma:internalName="MediaServiceLocation"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376008-96D4-4ABA-979E-BB0A4B41A0EB}">
  <ds:schemaRefs>
    <ds:schemaRef ds:uri="http://schemas.microsoft.com/office/2006/documentManagement/types"/>
    <ds:schemaRef ds:uri="http://purl.org/dc/elements/1.1/"/>
    <ds:schemaRef ds:uri="http://schemas.microsoft.com/office/2006/metadata/properties"/>
    <ds:schemaRef ds:uri="34023607-40bb-4fdc-946f-50799488ba65"/>
    <ds:schemaRef ds:uri="http://purl.org/dc/terms/"/>
    <ds:schemaRef ds:uri="http://schemas.microsoft.com/office/infopath/2007/PartnerControls"/>
    <ds:schemaRef ds:uri="http://purl.org/dc/dcmitype/"/>
    <ds:schemaRef ds:uri="http://www.w3.org/XML/1998/namespace"/>
    <ds:schemaRef ds:uri="http://schemas.openxmlformats.org/package/2006/metadata/core-properties"/>
    <ds:schemaRef ds:uri="790aeb17-0faf-4a9e-94e0-24d4823f72ce"/>
    <ds:schemaRef ds:uri="http://schemas.microsoft.com/sharepoint/v3"/>
  </ds:schemaRefs>
</ds:datastoreItem>
</file>

<file path=customXml/itemProps2.xml><?xml version="1.0" encoding="utf-8"?>
<ds:datastoreItem xmlns:ds="http://schemas.openxmlformats.org/officeDocument/2006/customXml" ds:itemID="{A0DE68B4-8836-429F-929F-96EC2884B2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90aeb17-0faf-4a9e-94e0-24d4823f72ce"/>
    <ds:schemaRef ds:uri="34023607-40bb-4fdc-946f-50799488ba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EDA655F-D9D6-4D4B-AF77-910B5067DE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2846</TotalTime>
  <Words>2498</Words>
  <Application>Microsoft Office PowerPoint</Application>
  <PresentationFormat>Widescreen</PresentationFormat>
  <Paragraphs>365</Paragraphs>
  <Slides>69</Slides>
  <Notes>68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69</vt:i4>
      </vt:variant>
    </vt:vector>
  </HeadingPairs>
  <TitlesOfParts>
    <vt:vector size="74" baseType="lpstr">
      <vt:lpstr>Arial</vt:lpstr>
      <vt:lpstr>Calibri</vt:lpstr>
      <vt:lpstr>Cambria</vt:lpstr>
      <vt:lpstr>Oswald</vt:lpstr>
      <vt:lpstr>Office Theme</vt:lpstr>
      <vt:lpstr>2021-22 fafsa.gov preview presentation</vt:lpstr>
      <vt:lpstr>Overview</vt:lpstr>
      <vt:lpstr>Dependent Student with Parental Data</vt:lpstr>
      <vt:lpstr>Login Title page</vt:lpstr>
      <vt:lpstr>Login</vt:lpstr>
      <vt:lpstr>Login – I am the Student</vt:lpstr>
      <vt:lpstr>Login – I am a parent, preparer, or student from a Freely Associated State</vt:lpstr>
      <vt:lpstr>Disclaimer</vt:lpstr>
      <vt:lpstr>Get Started</vt:lpstr>
      <vt:lpstr>Create a Save Key</vt:lpstr>
      <vt:lpstr>Introduction</vt:lpstr>
      <vt:lpstr>Dependent Student– Student Demographics</vt:lpstr>
      <vt:lpstr>Dependent Student – Student E-mail and Phone</vt:lpstr>
      <vt:lpstr>Dependent Student – Student Address</vt:lpstr>
      <vt:lpstr>Dependent Student – Student Residency and Eligibility</vt:lpstr>
      <vt:lpstr>Dependent Student – State Aid Eligibility</vt:lpstr>
      <vt:lpstr>Dependent Student – Student Education</vt:lpstr>
      <vt:lpstr>Dependent Student – Student Selective Service</vt:lpstr>
      <vt:lpstr>Dependent Student – Student Driver’s License</vt:lpstr>
      <vt:lpstr>Dependent Student – Student Foster Care</vt:lpstr>
      <vt:lpstr>Dependent Student – Student HS Search</vt:lpstr>
      <vt:lpstr>Dependent Student – Student HS Search Results</vt:lpstr>
      <vt:lpstr>Dependent Student – Student Search for Colleges</vt:lpstr>
      <vt:lpstr>Dependent Student – Student Search for Colleges Results</vt:lpstr>
      <vt:lpstr>Dependent Student – Student Housing Plans</vt:lpstr>
      <vt:lpstr>Dependent Student – Student Marital Status</vt:lpstr>
      <vt:lpstr>Dependent Student – Student Dependency Status 1</vt:lpstr>
      <vt:lpstr>Dependent Student – Provide Parent Information 1</vt:lpstr>
      <vt:lpstr>Dependent Student – Provide Parent Information 2</vt:lpstr>
      <vt:lpstr>Dependent Student – Provide Parent Information 3</vt:lpstr>
      <vt:lpstr>Dependent Student – Parent marital Status</vt:lpstr>
      <vt:lpstr>Dependent student – Personal information for parent</vt:lpstr>
      <vt:lpstr>Dependent student – personal information for other parent</vt:lpstr>
      <vt:lpstr>Dependent student – parent state of legal residence</vt:lpstr>
      <vt:lpstr>Dependent student – parent household info</vt:lpstr>
      <vt:lpstr>Dependent student – parent tax filing status</vt:lpstr>
      <vt:lpstr>Dependent student – parent eligible for irs drt</vt:lpstr>
      <vt:lpstr>Dependent student – parent irs info</vt:lpstr>
      <vt:lpstr>Dependent student – parent income from work</vt:lpstr>
      <vt:lpstr>Dependent student – parent simplified path determination</vt:lpstr>
      <vt:lpstr>Dependent student – parent additional irs info</vt:lpstr>
      <vt:lpstr>Dependent student – parent questions for tax filers only</vt:lpstr>
      <vt:lpstr>Dependent student – parent additional financial info</vt:lpstr>
      <vt:lpstr>Dependent student – parent untaxed income</vt:lpstr>
      <vt:lpstr>Dependent student – parent assets</vt:lpstr>
      <vt:lpstr>Dependent student- student tax filing status</vt:lpstr>
      <vt:lpstr>Dependent Student- Student Eligible for irs drt</vt:lpstr>
      <vt:lpstr>Dependent student- student irs info</vt:lpstr>
      <vt:lpstr>Dependent student- student income from work</vt:lpstr>
      <vt:lpstr>Dependent student- student additional irs info</vt:lpstr>
      <vt:lpstr>Dependent student- student questions for tax filers only</vt:lpstr>
      <vt:lpstr>Dependent student- student additional financial info</vt:lpstr>
      <vt:lpstr>Dependent student- student untaxed income</vt:lpstr>
      <vt:lpstr>Dependent student- student assets</vt:lpstr>
      <vt:lpstr>Dependent student- preparer info</vt:lpstr>
      <vt:lpstr>Dependent student- FAFsa summary-student demographics and school selection</vt:lpstr>
      <vt:lpstr>Dependent student-fafsa summary-dependency status, parent demographics, and parent financials</vt:lpstr>
      <vt:lpstr>Dependent student-fafsa summary-parent financials continued, student financials, and sign and submit.</vt:lpstr>
      <vt:lpstr>Dependent student-signature status</vt:lpstr>
      <vt:lpstr>Dependent student-agreement of terms for student</vt:lpstr>
      <vt:lpstr>Dependent student-signature options for student</vt:lpstr>
      <vt:lpstr>Dependent student-signature status </vt:lpstr>
      <vt:lpstr>Dependent student- which parent signs</vt:lpstr>
      <vt:lpstr>Dependent student- agreement of terms for parent</vt:lpstr>
      <vt:lpstr>Dependent student- signature options for parent</vt:lpstr>
      <vt:lpstr>Dependent student- signature options for parent continued</vt:lpstr>
      <vt:lpstr>Dependent student- signature status </vt:lpstr>
      <vt:lpstr>Dependent student- confirmation page</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2021-22 fafsa.gov preview presentation</dc:title>
  <dc:creator>Lloyd, Leslie</dc:creator>
  <cp:lastModifiedBy>Hollins, Raven</cp:lastModifiedBy>
  <cp:revision>217</cp:revision>
  <dcterms:created xsi:type="dcterms:W3CDTF">2020-06-18T13:31:15Z</dcterms:created>
  <dcterms:modified xsi:type="dcterms:W3CDTF">2020-10-01T19:23:05Z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0x010100199D68101F4C5B4DAECB3727102EF6E6</vt:lpwstr>
  </property>
  <property fmtid="{D5CDD505-2E9C-101B-9397-08002B2CF9AE}" pid="3" name="AuthorIds_UIVersion_2560">
    <vt:lpwstr>79</vt:lpwstr>
  </property>
  <property fmtid="{D5CDD505-2E9C-101B-9397-08002B2CF9AE}" pid="4" name="_dlc_DocIdItemGuid">
    <vt:lpwstr>6d8916d9-c90c-427d-be6d-cadf75d58a33</vt:lpwstr>
  </property>
</Properties>
</file>